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56" r:id="rId2"/>
    <p:sldId id="295" r:id="rId3"/>
    <p:sldId id="287" r:id="rId4"/>
    <p:sldId id="258" r:id="rId5"/>
    <p:sldId id="288" r:id="rId6"/>
    <p:sldId id="289" r:id="rId7"/>
    <p:sldId id="290" r:id="rId8"/>
    <p:sldId id="291" r:id="rId9"/>
    <p:sldId id="292" r:id="rId10"/>
    <p:sldId id="293" r:id="rId11"/>
    <p:sldId id="294"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900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044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963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8882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0801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080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0199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313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1310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106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8911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099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4155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72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812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127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64DE79-268F-4C1A-8933-263129D2AF90}" type="datetimeFigureOut">
              <a:rPr lang="en-US" smtClean="0"/>
              <a:t>5/10/2016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03576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ommons.wikimedia.org/wiki/File:FEMA_-_16491_-_Photograph_by_John_Fleck_taken_on_09-30-2005_in_Mississippi.jpg?uselang=fa" TargetMode="External"/><Relationship Id="rId1" Type="http://schemas.openxmlformats.org/officeDocument/2006/relationships/slideLayout" Target="../slideLayouts/slideLayout9.xml"/><Relationship Id="rId5" Type="http://schemas.openxmlformats.org/officeDocument/2006/relationships/hyperlink" Target="https://fa.wikipedia.org/wiki/%D8%A2%DA%98%D8%A7%D9%86%D8%B3_%D8%AD%D9%81%D8%A7%D8%B8%D8%AA_%D9%85%D8%AD%DB%8C%D8%B7_%D8%B2%DB%8C%D8%B3%D8%AA_%D8%A7%DB%8C%D8%A7%D9%84%D8%A7%D8%AA_%D9%85%D8%AA%D8%AD%D8%AF%D9%87_%D8%A2%D9%85%D8%B1%DB%8C%DA%A9%D8%A7" TargetMode="External"/><Relationship Id="rId4" Type="http://schemas.openxmlformats.org/officeDocument/2006/relationships/hyperlink" Target="https://fa.wikipedia.org/wiki/%D8%B3%D8%A7%D8%B2%D9%85%D8%A7%D9%86_%D9%85%D8%AF%DB%8C%D8%B1%DB%8C%D8%AA_%D8%A8%D8%AD%D8%B1%D8%A7%D9%86_%D9%81%D8%AF%D8%B1%D8%A7%D9%84"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fa.wikipedia.org/wiki/%D8%AD%D9%81%D8%A7%D8%B8%D8%AA_%D9%85%D8%AD%DB%8C%D8%B7_%D8%B2%DB%8C%D8%B3%D8%A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fa.wikipedia.org/wiki/%D9%87%DB%8C%D8%A7%D8%AA_%D8%AF%D9%88%D9%84%D8%AA" TargetMode="External"/><Relationship Id="rId2" Type="http://schemas.openxmlformats.org/officeDocument/2006/relationships/hyperlink" Target="https://fa.wikipedia.org/wiki/%D8%A2%DB%8C%DB%8C%D9%86%E2%80%8C%D9%86%D8%A7%D9%85%D9%87_%D8%A8%D9%87%D8%AF%D8%A7%D8%B4%D8%AA_%D9%85%D8%AD%DB%8C%D8%B7" TargetMode="External"/><Relationship Id="rId1" Type="http://schemas.openxmlformats.org/officeDocument/2006/relationships/slideLayout" Target="../slideLayouts/slideLayout1.xml"/><Relationship Id="rId4" Type="http://schemas.openxmlformats.org/officeDocument/2006/relationships/hyperlink" Target="https://fa.wikipedia.org/wiki/%D8%AC%D9%85%D9%87%D9%88%D8%B1%DB%8C_%D8%A7%D8%B3%D9%84%D8%A7%D9%85%DB%8C_%D8%A7%DB%8C%D8%B1%D8%A7%D9%8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a.wikipedia.org/wiki/%D9%85%D9%88%D8%AC%D9%88%D8%AF%D8%A7%D8%AA_%D8%B2%D9%86%D8%AF%D9%87" TargetMode="External"/><Relationship Id="rId2" Type="http://schemas.openxmlformats.org/officeDocument/2006/relationships/hyperlink" Target="https://fa.wikipedia.org/wiki/%D8%A2%D8%A8_%D9%88_%D9%87%D9%88%D8%A7"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fa.wikipedia.org/wiki/%D8%B3%D8%A7%D8%B2%D9%85%D8%A7%D9%86_%D8%A8%D9%87%D8%AF%D8%A7%D8%B4%D8%AA_%D8%AC%D9%87%D8%A7%D9%86%DB%8C"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fa.wikipedia.org/w/index.php?title=%D9%BE%D8%B2%D8%B4%DA%A9%DB%8C_%D9%85%D8%AD%DB%8C%D8%B7_%D8%B2%DB%8C%D8%B3%D8%AA&amp;action=edit&amp;redlink=1"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fa.wikipedia.org/w/index.php?title=%D9%85%D8%AE%D8%A7%D8%B2%D9%86_%D8%B0%D8%AE%DB%8C%D8%B1%D9%87_%D8%B2%DB%8C%D8%B1%D8%B2%D9%85%DB%8C%D9%86%DB%8C&amp;action=edit&amp;redlink=1" TargetMode="External"/><Relationship Id="rId2" Type="http://schemas.openxmlformats.org/officeDocument/2006/relationships/hyperlink" Target="https://fa.wikipedia.org/w/index.php?title=%D9%85%D9%88%D8%A7%D8%AF_%D8%AE%D8%B7%D8%B1%D9%86%D8%A7%DA%A9_%D8%B2%DB%8C%D8%B3%D8%AA%DB%8C&amp;action=edit&amp;redlink=1"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fa.wikipedia.org/w/index.php?title=%D9%BE%D8%B1%D9%88%D8%B3%D9%87_%D8%AA%D9%87%DB%8C%D9%87_%D8%BA%D8%B0%D8%A7&amp;action=edit&amp;redlink=1" TargetMode="External"/><Relationship Id="rId3" Type="http://schemas.openxmlformats.org/officeDocument/2006/relationships/hyperlink" Target="https://fa.wikipedia.org/w/index.php?title=%D8%B2%D9%86%D8%AF%D8%A7%D9%86%E2%80%8C%D9%87%D8%A7&amp;action=edit&amp;redlink=1" TargetMode="External"/><Relationship Id="rId7" Type="http://schemas.openxmlformats.org/officeDocument/2006/relationships/hyperlink" Target="https://fa.wikipedia.org/wiki/%D8%AD%D9%85%D9%84_%D9%88_%D9%86%D9%82%D9%84" TargetMode="External"/><Relationship Id="rId2" Type="http://schemas.openxmlformats.org/officeDocument/2006/relationships/hyperlink" Target="https://fa.wikipedia.org/wiki/%D9%85%D8%B3%DA%A9%D9%86" TargetMode="External"/><Relationship Id="rId1" Type="http://schemas.openxmlformats.org/officeDocument/2006/relationships/slideLayout" Target="../slideLayouts/slideLayout1.xml"/><Relationship Id="rId6" Type="http://schemas.openxmlformats.org/officeDocument/2006/relationships/hyperlink" Target="https://fa.wikipedia.org/wiki/%DA%A9%D8%B4%D8%A7%D9%88%D8%B1%D8%B2%DB%8C" TargetMode="External"/><Relationship Id="rId5" Type="http://schemas.openxmlformats.org/officeDocument/2006/relationships/hyperlink" Target="https://fa.wikipedia.org/w/index.php?title=%D8%A7%DB%8C%D9%85%D9%86%DB%8C_%D8%BA%D8%B0%D8%A7&amp;action=edit&amp;redlink=1" TargetMode="External"/><Relationship Id="rId10" Type="http://schemas.openxmlformats.org/officeDocument/2006/relationships/hyperlink" Target="https://fa.wikipedia.org/wiki/%D8%AE%D8%B1%D8%AF%D9%87_%D9%81%D8%B1%D9%88%D8%B4%DB%8C" TargetMode="External"/><Relationship Id="rId4" Type="http://schemas.openxmlformats.org/officeDocument/2006/relationships/hyperlink" Target="https://fa.wikipedia.org/w/index.php?title=%D8%B2%D9%86%D8%AF%D8%A7%D9%86%DB%8C%D8%A7%D9%86&amp;action=edit&amp;redlink=1" TargetMode="External"/><Relationship Id="rId9" Type="http://schemas.openxmlformats.org/officeDocument/2006/relationships/hyperlink" Target="https://fa.wikipedia.org/wiki/%D8%B9%D9%85%D8%AF%D9%87_%D9%81%D8%B1%D9%88%D8%B4%DB%8C"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a.wikipedia.org/w/index.php?title=%D9%85%D8%AE%D8%A7%D8%B2%D9%86_%D8%B0%D8%AE%DB%8C%D8%B1%D9%87_%D8%B2%DB%8C%D8%B1%D8%B2%D9%85%DB%8C%D9%86%DB%8C&amp;action=edit&amp;redlink=1" TargetMode="External"/><Relationship Id="rId3" Type="http://schemas.openxmlformats.org/officeDocument/2006/relationships/hyperlink" Target="https://fa.wikipedia.org/w/index.php?title=%D8%AF%D9%81%D9%86_%D8%B2%D8%A8%D8%A7%D9%84%D9%87&amp;action=edit&amp;redlink=1" TargetMode="External"/><Relationship Id="rId7" Type="http://schemas.openxmlformats.org/officeDocument/2006/relationships/hyperlink" Target="https://fa.wikipedia.org/w/index.php?title=%D9%85%D9%88%D8%A7%D8%AF_%D8%AE%D8%B7%D8%B1%D9%86%D8%A7%DA%A9_%D8%B2%DB%8C%D8%B3%D8%AA%DB%8C&amp;action=edit&amp;redlink=1" TargetMode="External"/><Relationship Id="rId2" Type="http://schemas.openxmlformats.org/officeDocument/2006/relationships/hyperlink" Target="https://fa.wikipedia.org/w/index.php?title=%D9%85%D9%88%D8%A7%D8%AF_%D8%B2%D8%A7%D8%A6%D8%AF_%D8%AC%D8%A7%D9%85%D8%AF&amp;action=edit&amp;redlink=1" TargetMode="External"/><Relationship Id="rId1" Type="http://schemas.openxmlformats.org/officeDocument/2006/relationships/slideLayout" Target="../slideLayouts/slideLayout1.xml"/><Relationship Id="rId6" Type="http://schemas.openxmlformats.org/officeDocument/2006/relationships/hyperlink" Target="https://fa.wikipedia.org/wiki/%D8%A7%D9%82%DB%8C%D8%A7%D9%86%D9%88%D8%B3" TargetMode="External"/><Relationship Id="rId5" Type="http://schemas.openxmlformats.org/officeDocument/2006/relationships/hyperlink" Target="https://fa.wikipedia.org/w/index.php?title=%D8%A7%D8%B3%D8%AA%D8%AE%D8%B1%D9%87%D8%A7%DB%8C_%D8%B4%D9%86%D8%A7&amp;action=edit&amp;redlink=1" TargetMode="External"/><Relationship Id="rId4" Type="http://schemas.openxmlformats.org/officeDocument/2006/relationships/hyperlink" Target="https://fa.wikipedia.org/wiki/%D8%A8%D8%A7%D8%B2%DB%8C%D8%A7%D9%81%D8%A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fa.wikipedia.org/wiki/%DB%B4_%D9%85%D9%87%D8%B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a.wikipedia.org/wiki/%D9%85%D9%88%D8%A7%D8%AF_%D8%BA%D8%B0%D8%A7%DB%8C%DB%8C" TargetMode="External"/><Relationship Id="rId2" Type="http://schemas.openxmlformats.org/officeDocument/2006/relationships/hyperlink" Target="https://fa.wikipedia.org/wiki/%D8%B2%D8%A8%D8%A7%D9%86_%D8%A7%D9%86%DA%AF%D9%84%DB%8C%D8%B3%DB%8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1431" y="2139794"/>
            <a:ext cx="7027572" cy="2387600"/>
          </a:xfrm>
        </p:spPr>
        <p:txBody>
          <a:bodyPr>
            <a:normAutofit fontScale="90000"/>
          </a:bodyPr>
          <a:lstStyle/>
          <a:p>
            <a:pPr algn="ctr"/>
            <a:r>
              <a:rPr lang="fa-IR" sz="16600" dirty="0" smtClean="0">
                <a:solidFill>
                  <a:schemeClr val="tx1"/>
                </a:solidFill>
                <a:cs typeface="B Nazanin" panose="00000400000000000000" pitchFamily="2" charset="-78"/>
              </a:rPr>
              <a:t>به نام خدا</a:t>
            </a:r>
            <a:endParaRPr lang="fa-IR" sz="16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495720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93371"/>
            <a:ext cx="8915399" cy="1027091"/>
          </a:xfrm>
        </p:spPr>
        <p:txBody>
          <a:bodyPr>
            <a:normAutofit/>
          </a:bodyPr>
          <a:lstStyle/>
          <a:p>
            <a:pPr algn="r"/>
            <a:r>
              <a:rPr lang="fa-IR" sz="4000" dirty="0">
                <a:cs typeface="B Nazanin" panose="00000400000000000000" pitchFamily="2" charset="-78"/>
                <a:sym typeface="Wingdings 3" panose="05040102010807070707" pitchFamily="18" charset="2"/>
              </a:rPr>
              <a:t>گام ها</a:t>
            </a:r>
            <a:r>
              <a:rPr lang="ar-SA" sz="4000" dirty="0">
                <a:cs typeface="B Nazanin" panose="00000400000000000000" pitchFamily="2" charset="-78"/>
                <a:sym typeface="Wingdings 3" panose="05040102010807070707" pitchFamily="18" charset="2"/>
              </a:rPr>
              <a:t>ي</a:t>
            </a:r>
            <a:r>
              <a:rPr lang="fa-IR" sz="4000" dirty="0">
                <a:cs typeface="B Nazanin" panose="00000400000000000000" pitchFamily="2" charset="-78"/>
                <a:sym typeface="Wingdings 3" panose="05040102010807070707" pitchFamily="18" charset="2"/>
              </a:rPr>
              <a:t> اساس</a:t>
            </a:r>
            <a:r>
              <a:rPr lang="ar-SA" sz="4000" dirty="0">
                <a:cs typeface="B Nazanin" panose="00000400000000000000" pitchFamily="2" charset="-78"/>
                <a:sym typeface="Wingdings 3" panose="05040102010807070707" pitchFamily="18" charset="2"/>
              </a:rPr>
              <a:t>ي</a:t>
            </a:r>
            <a:r>
              <a:rPr lang="fa-IR" sz="4000" dirty="0">
                <a:cs typeface="B Nazanin" panose="00000400000000000000" pitchFamily="2" charset="-78"/>
                <a:sym typeface="Wingdings 3" panose="05040102010807070707" pitchFamily="18" charset="2"/>
              </a:rPr>
              <a:t> مد</a:t>
            </a:r>
            <a:r>
              <a:rPr lang="ar-SA" sz="4000" dirty="0">
                <a:cs typeface="B Nazanin" panose="00000400000000000000" pitchFamily="2" charset="-78"/>
                <a:sym typeface="Wingdings 3" panose="05040102010807070707" pitchFamily="18" charset="2"/>
              </a:rPr>
              <a:t>ي</a:t>
            </a:r>
            <a:r>
              <a:rPr lang="fa-IR" sz="4000" dirty="0">
                <a:cs typeface="B Nazanin" panose="00000400000000000000" pitchFamily="2" charset="-78"/>
                <a:sym typeface="Wingdings 3" panose="05040102010807070707" pitchFamily="18" charset="2"/>
              </a:rPr>
              <a:t>ر</a:t>
            </a:r>
            <a:r>
              <a:rPr lang="ar-SA" sz="4000" dirty="0">
                <a:cs typeface="B Nazanin" panose="00000400000000000000" pitchFamily="2" charset="-78"/>
                <a:sym typeface="Wingdings 3" panose="05040102010807070707" pitchFamily="18" charset="2"/>
              </a:rPr>
              <a:t>ي</a:t>
            </a:r>
            <a:r>
              <a:rPr lang="fa-IR" sz="4000" dirty="0">
                <a:cs typeface="B Nazanin" panose="00000400000000000000" pitchFamily="2" charset="-78"/>
                <a:sym typeface="Wingdings 3" panose="05040102010807070707" pitchFamily="18" charset="2"/>
              </a:rPr>
              <a:t>ت عوامل بالقوه آس</a:t>
            </a:r>
            <a:r>
              <a:rPr lang="ar-SA" sz="4000" dirty="0">
                <a:cs typeface="B Nazanin" panose="00000400000000000000" pitchFamily="2" charset="-78"/>
                <a:sym typeface="Wingdings 3" panose="05040102010807070707" pitchFamily="18" charset="2"/>
              </a:rPr>
              <a:t>ي</a:t>
            </a:r>
            <a:r>
              <a:rPr lang="fa-IR" sz="4000" dirty="0">
                <a:cs typeface="B Nazanin" panose="00000400000000000000" pitchFamily="2" charset="-78"/>
                <a:sym typeface="Wingdings 3" panose="05040102010807070707" pitchFamily="18" charset="2"/>
              </a:rPr>
              <a:t>ب </a:t>
            </a:r>
            <a:r>
              <a:rPr lang="fa-IR" sz="4000" dirty="0" smtClean="0">
                <a:cs typeface="B Nazanin" panose="00000400000000000000" pitchFamily="2" charset="-78"/>
                <a:sym typeface="Wingdings 3" panose="05040102010807070707" pitchFamily="18" charset="2"/>
              </a:rPr>
              <a:t>رسان:</a:t>
            </a:r>
            <a:endParaRPr lang="fa-IR" sz="4000" dirty="0">
              <a:cs typeface="B Nazanin" panose="00000400000000000000" pitchFamily="2" charset="-78"/>
            </a:endParaRPr>
          </a:p>
        </p:txBody>
      </p:sp>
      <p:sp>
        <p:nvSpPr>
          <p:cNvPr id="3" name="Subtitle 2"/>
          <p:cNvSpPr>
            <a:spLocks noGrp="1"/>
          </p:cNvSpPr>
          <p:nvPr>
            <p:ph type="subTitle" idx="1"/>
          </p:nvPr>
        </p:nvSpPr>
        <p:spPr>
          <a:xfrm>
            <a:off x="1738649" y="1120463"/>
            <a:ext cx="9765964" cy="5537914"/>
          </a:xfrm>
        </p:spPr>
        <p:txBody>
          <a:bodyPr/>
          <a:lstStyle/>
          <a:p>
            <a:pPr algn="r"/>
            <a:r>
              <a:rPr kumimoji="1" lang="fa-IR" altLang="en-US" sz="3600" b="1" dirty="0" smtClean="0">
                <a:cs typeface="Nazanin" pitchFamily="2" charset="-78"/>
                <a:sym typeface="Wingdings 2" panose="05020102010507070707" pitchFamily="18" charset="2"/>
              </a:rPr>
              <a:t>*</a:t>
            </a:r>
            <a:r>
              <a:rPr kumimoji="1" lang="ar-SA" altLang="en-US" sz="3600" dirty="0" smtClean="0">
                <a:solidFill>
                  <a:schemeClr val="tx1">
                    <a:lumMod val="95000"/>
                    <a:lumOff val="5000"/>
                  </a:schemeClr>
                </a:solidFill>
                <a:cs typeface="B Nazanin" panose="00000400000000000000" pitchFamily="2" charset="-78"/>
                <a:sym typeface="Wingdings 2" panose="05020102010507070707" pitchFamily="18" charset="2"/>
              </a:rPr>
              <a:t>تعيين </a:t>
            </a:r>
            <a:r>
              <a:rPr kumimoji="1" lang="ar-SA" altLang="en-US" sz="3600" dirty="0">
                <a:solidFill>
                  <a:schemeClr val="tx1">
                    <a:lumMod val="95000"/>
                    <a:lumOff val="5000"/>
                  </a:schemeClr>
                </a:solidFill>
                <a:cs typeface="B Nazanin" panose="00000400000000000000" pitchFamily="2" charset="-78"/>
                <a:sym typeface="Wingdings 2" panose="05020102010507070707" pitchFamily="18" charset="2"/>
              </a:rPr>
              <a:t>عوامل بالقوه آسيب </a:t>
            </a:r>
            <a:r>
              <a:rPr kumimoji="1" lang="ar-SA" altLang="en-US" sz="3600" dirty="0" smtClean="0">
                <a:solidFill>
                  <a:schemeClr val="tx1">
                    <a:lumMod val="95000"/>
                    <a:lumOff val="5000"/>
                  </a:schemeClr>
                </a:solidFill>
                <a:cs typeface="B Nazanin" panose="00000400000000000000" pitchFamily="2" charset="-78"/>
                <a:sym typeface="Wingdings 2" panose="05020102010507070707" pitchFamily="18" charset="2"/>
              </a:rPr>
              <a:t>رسان</a:t>
            </a:r>
            <a:endPar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endParaRPr>
          </a:p>
          <a:p>
            <a:pPr algn="r"/>
            <a:r>
              <a:rPr kumimoji="1" lang="fa-IR" altLang="en-US" sz="3600" dirty="0" smtClean="0">
                <a:solidFill>
                  <a:schemeClr val="tx1">
                    <a:lumMod val="95000"/>
                    <a:lumOff val="5000"/>
                  </a:schemeClr>
                </a:solidFill>
                <a:cs typeface="B Nazanin" panose="00000400000000000000" pitchFamily="2" charset="-78"/>
                <a:sym typeface="Wingdings 2" panose="05020102010507070707" pitchFamily="18" charset="2"/>
              </a:rPr>
              <a:t>*</a:t>
            </a:r>
            <a:r>
              <a:rPr kumimoji="1" lang="ar-SA" altLang="en-US" sz="3600" dirty="0" smtClean="0">
                <a:solidFill>
                  <a:schemeClr val="tx1">
                    <a:lumMod val="95000"/>
                    <a:lumOff val="5000"/>
                  </a:schemeClr>
                </a:solidFill>
                <a:cs typeface="B Nazanin" panose="00000400000000000000" pitchFamily="2" charset="-78"/>
                <a:sym typeface="Wingdings 2" panose="05020102010507070707" pitchFamily="18" charset="2"/>
              </a:rPr>
              <a:t>ارزيابي </a:t>
            </a:r>
            <a:r>
              <a:rPr kumimoji="1" lang="ar-SA" altLang="en-US" sz="3600" dirty="0">
                <a:solidFill>
                  <a:schemeClr val="tx1">
                    <a:lumMod val="95000"/>
                    <a:lumOff val="5000"/>
                  </a:schemeClr>
                </a:solidFill>
                <a:cs typeface="B Nazanin" panose="00000400000000000000" pitchFamily="2" charset="-78"/>
                <a:sym typeface="Wingdings 2" panose="05020102010507070707" pitchFamily="18" charset="2"/>
              </a:rPr>
              <a:t>عوامل بالقوه آسيب رسان برجسته و اثرات </a:t>
            </a:r>
            <a:r>
              <a:rPr kumimoji="1" lang="ar-SA" altLang="en-US" sz="3600" dirty="0" smtClean="0">
                <a:solidFill>
                  <a:schemeClr val="tx1">
                    <a:lumMod val="95000"/>
                    <a:lumOff val="5000"/>
                  </a:schemeClr>
                </a:solidFill>
                <a:cs typeface="B Nazanin" panose="00000400000000000000" pitchFamily="2" charset="-78"/>
                <a:sym typeface="Wingdings 2" panose="05020102010507070707" pitchFamily="18" charset="2"/>
              </a:rPr>
              <a:t>آنها</a:t>
            </a:r>
            <a:endPar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endParaRPr>
          </a:p>
          <a:p>
            <a:pPr algn="r"/>
            <a:r>
              <a:rPr kumimoji="1" lang="fa-IR" altLang="en-US" sz="3600" dirty="0" smtClean="0">
                <a:solidFill>
                  <a:schemeClr val="tx1">
                    <a:lumMod val="95000"/>
                    <a:lumOff val="5000"/>
                  </a:schemeClr>
                </a:solidFill>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مستند </a:t>
            </a:r>
            <a:r>
              <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rPr>
              <a:t>سازي عوامل و به كارگيري الزامات </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قانوني</a:t>
            </a:r>
            <a:endPar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endParaRPr>
          </a:p>
          <a:p>
            <a:pPr algn="r"/>
            <a:r>
              <a:rPr kumimoji="1" lang="fa-IR" altLang="en-US" sz="3600" dirty="0" smtClean="0">
                <a:solidFill>
                  <a:schemeClr val="tx1">
                    <a:lumMod val="95000"/>
                    <a:lumOff val="5000"/>
                  </a:schemeClr>
                </a:solidFill>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تعيين </a:t>
            </a:r>
            <a:r>
              <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rPr>
              <a:t>جزئيات اهداف و معيار كارايي </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عملكرد</a:t>
            </a:r>
            <a:endPar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endParaRPr>
          </a:p>
          <a:p>
            <a:pPr algn="r"/>
            <a:r>
              <a:rPr kumimoji="1" lang="fa-IR" altLang="en-US" sz="3600" dirty="0" smtClean="0">
                <a:solidFill>
                  <a:schemeClr val="tx1">
                    <a:lumMod val="95000"/>
                    <a:lumOff val="5000"/>
                  </a:schemeClr>
                </a:solidFill>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تعيين </a:t>
            </a:r>
            <a:r>
              <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rPr>
              <a:t>و ارزيابي اقدامات كاهش </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ريسك</a:t>
            </a:r>
            <a:endPar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endParaRPr>
          </a:p>
          <a:p>
            <a:pPr algn="r"/>
            <a:r>
              <a:rPr kumimoji="1" lang="fa-IR" altLang="en-US" sz="3600" dirty="0" smtClean="0">
                <a:solidFill>
                  <a:schemeClr val="tx1">
                    <a:lumMod val="95000"/>
                    <a:lumOff val="5000"/>
                  </a:schemeClr>
                </a:solidFill>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cs typeface="B Nazanin" panose="00000400000000000000" pitchFamily="2" charset="-78"/>
                <a:sym typeface="Wingdings 3" panose="05040102010807070707" pitchFamily="18" charset="2"/>
              </a:rPr>
              <a:t>اعمال </a:t>
            </a:r>
            <a:r>
              <a:rPr kumimoji="1" lang="ar-SA" altLang="en-US" sz="3600" dirty="0">
                <a:solidFill>
                  <a:schemeClr val="tx1">
                    <a:lumMod val="95000"/>
                    <a:lumOff val="5000"/>
                  </a:schemeClr>
                </a:solidFill>
                <a:cs typeface="B Nazanin" panose="00000400000000000000" pitchFamily="2" charset="-78"/>
                <a:sym typeface="Wingdings 3" panose="05040102010807070707" pitchFamily="18" charset="2"/>
              </a:rPr>
              <a:t>اقدامات انتخابي براي كاهش ريسك</a:t>
            </a:r>
            <a:endParaRPr kumimoji="1" lang="en-US" sz="3600" dirty="0">
              <a:solidFill>
                <a:schemeClr val="tx1">
                  <a:lumMod val="95000"/>
                  <a:lumOff val="5000"/>
                </a:schemeClr>
              </a:solidFill>
              <a:cs typeface="B Nazanin" panose="00000400000000000000" pitchFamily="2" charset="-78"/>
              <a:sym typeface="Wingdings 3" panose="05040102010807070707" pitchFamily="18" charset="2"/>
            </a:endParaRPr>
          </a:p>
          <a:p>
            <a:endParaRPr lang="fa-IR" dirty="0"/>
          </a:p>
        </p:txBody>
      </p:sp>
    </p:spTree>
    <p:extLst>
      <p:ext uri="{BB962C8B-B14F-4D97-AF65-F5344CB8AC3E}">
        <p14:creationId xmlns:p14="http://schemas.microsoft.com/office/powerpoint/2010/main" val="2744881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altLang="en-US" sz="2400" dirty="0">
                <a:cs typeface="B Nazanin" panose="00000400000000000000" pitchFamily="2" charset="-78"/>
              </a:rPr>
              <a:t>انواع آلودگي هاي زيست </a:t>
            </a:r>
            <a:r>
              <a:rPr lang="ar-SA" altLang="en-US" sz="2400" dirty="0" smtClean="0">
                <a:cs typeface="B Nazanin" panose="00000400000000000000" pitchFamily="2" charset="-78"/>
              </a:rPr>
              <a:t>محيطي</a:t>
            </a:r>
            <a:r>
              <a:rPr lang="fa-IR" altLang="en-US" sz="2400" dirty="0" smtClean="0">
                <a:cs typeface="B Nazanin" panose="00000400000000000000" pitchFamily="2" charset="-78"/>
              </a:rPr>
              <a:t>:</a:t>
            </a:r>
            <a:endParaRPr lang="fa-IR" sz="2400" dirty="0">
              <a:cs typeface="B Nazanin" panose="00000400000000000000" pitchFamily="2" charset="-78"/>
            </a:endParaRPr>
          </a:p>
        </p:txBody>
      </p:sp>
      <p:sp>
        <p:nvSpPr>
          <p:cNvPr id="4" name="Text Placeholder 3"/>
          <p:cNvSpPr>
            <a:spLocks noGrp="1"/>
          </p:cNvSpPr>
          <p:nvPr>
            <p:ph type="body" sz="half" idx="2"/>
          </p:nvPr>
        </p:nvSpPr>
        <p:spPr/>
        <p:txBody>
          <a:bodyPr/>
          <a:lstStyle/>
          <a:p>
            <a:pPr>
              <a:buSzPct val="120000"/>
              <a:buFontTx/>
              <a:buChar char="•"/>
            </a:pPr>
            <a:r>
              <a:rPr lang="ar-SA" altLang="en-US" sz="3600" dirty="0">
                <a:solidFill>
                  <a:schemeClr val="tx1">
                    <a:lumMod val="95000"/>
                    <a:lumOff val="5000"/>
                  </a:schemeClr>
                </a:solidFill>
                <a:cs typeface="B Nazanin" panose="00000400000000000000" pitchFamily="2" charset="-78"/>
              </a:rPr>
              <a:t>آلودگي هوا</a:t>
            </a:r>
            <a:endParaRPr lang="en-US" altLang="en-US" sz="3600" dirty="0">
              <a:solidFill>
                <a:schemeClr val="tx1">
                  <a:lumMod val="95000"/>
                  <a:lumOff val="5000"/>
                </a:schemeClr>
              </a:solidFill>
              <a:cs typeface="B Nazanin" panose="00000400000000000000" pitchFamily="2" charset="-78"/>
            </a:endParaRPr>
          </a:p>
          <a:p>
            <a:pPr>
              <a:buSzPct val="120000"/>
              <a:buFontTx/>
              <a:buChar char="•"/>
            </a:pPr>
            <a:endParaRPr lang="en-US" altLang="en-US" sz="3600" dirty="0">
              <a:solidFill>
                <a:schemeClr val="tx1">
                  <a:lumMod val="95000"/>
                  <a:lumOff val="5000"/>
                </a:schemeClr>
              </a:solidFill>
              <a:cs typeface="B Nazanin" panose="00000400000000000000" pitchFamily="2" charset="-78"/>
            </a:endParaRPr>
          </a:p>
          <a:p>
            <a:pPr>
              <a:buSzPct val="120000"/>
              <a:buFontTx/>
              <a:buChar char="•"/>
            </a:pPr>
            <a:r>
              <a:rPr lang="ar-SA" altLang="en-US" sz="3600" dirty="0">
                <a:solidFill>
                  <a:schemeClr val="tx1">
                    <a:lumMod val="95000"/>
                    <a:lumOff val="5000"/>
                  </a:schemeClr>
                </a:solidFill>
                <a:cs typeface="B Nazanin" panose="00000400000000000000" pitchFamily="2" charset="-78"/>
              </a:rPr>
              <a:t>آلودگي خاک</a:t>
            </a:r>
            <a:endParaRPr lang="fa-IR" altLang="en-US" sz="3600" dirty="0">
              <a:solidFill>
                <a:schemeClr val="tx1">
                  <a:lumMod val="95000"/>
                  <a:lumOff val="5000"/>
                </a:schemeClr>
              </a:solidFill>
              <a:cs typeface="B Nazanin" panose="00000400000000000000" pitchFamily="2" charset="-78"/>
            </a:endParaRPr>
          </a:p>
          <a:p>
            <a:pPr>
              <a:buSzPct val="120000"/>
              <a:buFontTx/>
              <a:buChar char="•"/>
            </a:pPr>
            <a:endParaRPr lang="en-US" altLang="en-US" sz="3600" dirty="0">
              <a:solidFill>
                <a:schemeClr val="tx1">
                  <a:lumMod val="95000"/>
                  <a:lumOff val="5000"/>
                </a:schemeClr>
              </a:solidFill>
              <a:cs typeface="B Nazanin" panose="00000400000000000000" pitchFamily="2" charset="-78"/>
            </a:endParaRPr>
          </a:p>
          <a:p>
            <a:pPr>
              <a:buSzPct val="120000"/>
              <a:buFontTx/>
              <a:buChar char="•"/>
            </a:pPr>
            <a:r>
              <a:rPr lang="ar-SA" altLang="en-US" sz="3600" dirty="0">
                <a:solidFill>
                  <a:schemeClr val="tx1">
                    <a:lumMod val="95000"/>
                    <a:lumOff val="5000"/>
                  </a:schemeClr>
                </a:solidFill>
                <a:cs typeface="B Nazanin" panose="00000400000000000000" pitchFamily="2" charset="-78"/>
              </a:rPr>
              <a:t>آلودگي آب</a:t>
            </a:r>
            <a:endParaRPr lang="en-US" altLang="en-US" sz="3600" dirty="0">
              <a:solidFill>
                <a:schemeClr val="tx1">
                  <a:lumMod val="95000"/>
                  <a:lumOff val="5000"/>
                </a:schemeClr>
              </a:solidFill>
              <a:cs typeface="B Nazanin" panose="00000400000000000000" pitchFamily="2" charset="-78"/>
            </a:endParaRPr>
          </a:p>
          <a:p>
            <a:endParaRPr lang="fa-IR" dirty="0"/>
          </a:p>
        </p:txBody>
      </p:sp>
      <p:pic>
        <p:nvPicPr>
          <p:cNvPr id="5" name="Picture 6" descr="pollution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4411" y="1422400"/>
            <a:ext cx="5625364" cy="4347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43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ttps://upload.wikimedia.org/wikipedia/commons/thumb/b/b8/FEMA_-_16491_-_Photograph_by_John_Fleck_taken_on_09-30-2005_in_Mississippi.jpg/220px-FEMA_-_16491_-_Photograph_by_John_Fleck_taken_on_09-30-2005_in_Mississippi.jpg">
            <a:hlinkClick r:id="rId2"/>
          </p:cNvPr>
          <p:cNvPicPr>
            <a:picLocks noGrp="1"/>
          </p:cNvPicPr>
          <p:nvPr>
            <p:ph type="pic" idx="1"/>
          </p:nvPr>
        </p:nvPicPr>
        <p:blipFill>
          <a:blip r:embed="rId3">
            <a:extLst>
              <a:ext uri="{28A0092B-C50C-407E-A947-70E740481C1C}">
                <a14:useLocalDpi xmlns:a14="http://schemas.microsoft.com/office/drawing/2010/main" val="0"/>
              </a:ext>
            </a:extLst>
          </a:blip>
          <a:srcRect t="21178" b="21178"/>
          <a:stretch>
            <a:fillRect/>
          </a:stretch>
        </p:blipFill>
        <p:spPr bwMode="auto">
          <a:xfrm>
            <a:off x="5731099" y="634965"/>
            <a:ext cx="5773512" cy="5226084"/>
          </a:xfrm>
          <a:prstGeom prst="rect">
            <a:avLst/>
          </a:prstGeom>
          <a:noFill/>
          <a:ln>
            <a:noFill/>
          </a:ln>
        </p:spPr>
      </p:pic>
      <p:sp>
        <p:nvSpPr>
          <p:cNvPr id="4" name="Text Placeholder 3"/>
          <p:cNvSpPr>
            <a:spLocks noGrp="1"/>
          </p:cNvSpPr>
          <p:nvPr>
            <p:ph type="body" sz="half" idx="2"/>
          </p:nvPr>
        </p:nvSpPr>
        <p:spPr>
          <a:xfrm>
            <a:off x="1226154" y="811194"/>
            <a:ext cx="3932237" cy="4873625"/>
          </a:xfrm>
        </p:spPr>
        <p:txBody>
          <a:bodyPr>
            <a:normAutofit/>
          </a:bodyPr>
          <a:lstStyle/>
          <a:p>
            <a:pPr algn="just"/>
            <a:r>
              <a:rPr lang="fa-IR" sz="4000" dirty="0">
                <a:solidFill>
                  <a:schemeClr val="tx1"/>
                </a:solidFill>
                <a:cs typeface="B Nazanin" panose="00000400000000000000" pitchFamily="2" charset="-78"/>
                <a:hlinkClick r:id="rId4" tooltip="سازمان مدیریت بحران فدرال"/>
              </a:rPr>
              <a:t>سازمان مدیریت بحران فدرال</a:t>
            </a:r>
            <a:r>
              <a:rPr lang="fa-IR" sz="4000" dirty="0">
                <a:solidFill>
                  <a:schemeClr val="tx1"/>
                </a:solidFill>
                <a:cs typeface="B Nazanin" panose="00000400000000000000" pitchFamily="2" charset="-78"/>
              </a:rPr>
              <a:t> / </a:t>
            </a:r>
            <a:r>
              <a:rPr lang="fa-IR" sz="4000" dirty="0">
                <a:solidFill>
                  <a:schemeClr val="tx1"/>
                </a:solidFill>
                <a:cs typeface="B Nazanin" panose="00000400000000000000" pitchFamily="2" charset="-78"/>
                <a:hlinkClick r:id="rId5" tooltip="آژانس حفاظت محیط زیست ایالات متحده آمریکا"/>
              </a:rPr>
              <a:t>آژانس حفاظت محیط زیست ایالات متحده آمریکا</a:t>
            </a:r>
            <a:r>
              <a:rPr lang="fa-IR" sz="4000" dirty="0">
                <a:solidFill>
                  <a:schemeClr val="tx1"/>
                </a:solidFill>
                <a:cs typeface="B Nazanin" panose="00000400000000000000" pitchFamily="2" charset="-78"/>
              </a:rPr>
              <a:t>تیم مواد خطرناک، در حال از بین بردن مواد خطرناک بعد از طوفان کاترینا، ۲۰۰۵</a:t>
            </a:r>
            <a:endParaRPr lang="en-US" sz="4000" dirty="0">
              <a:solidFill>
                <a:schemeClr val="tx1"/>
              </a:solidFill>
              <a:cs typeface="B Nazanin" panose="00000400000000000000" pitchFamily="2" charset="-78"/>
            </a:endParaRPr>
          </a:p>
          <a:p>
            <a:endParaRPr lang="fa-IR" sz="3200" dirty="0">
              <a:cs typeface="B Nazanin" panose="00000400000000000000" pitchFamily="2" charset="-78"/>
            </a:endParaRPr>
          </a:p>
        </p:txBody>
      </p:sp>
    </p:spTree>
    <p:extLst>
      <p:ext uri="{BB962C8B-B14F-4D97-AF65-F5344CB8AC3E}">
        <p14:creationId xmlns:p14="http://schemas.microsoft.com/office/powerpoint/2010/main" val="1039780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969" y="772733"/>
            <a:ext cx="9144000" cy="5609220"/>
          </a:xfrm>
        </p:spPr>
        <p:txBody>
          <a:bodyPr>
            <a:noAutofit/>
          </a:bodyPr>
          <a:lstStyle/>
          <a:p>
            <a:pPr algn="just"/>
            <a:r>
              <a:rPr lang="fa-IR" sz="3600" dirty="0">
                <a:solidFill>
                  <a:schemeClr val="tx1"/>
                </a:solidFill>
                <a:cs typeface="B Nazanin" panose="00000400000000000000" pitchFamily="2" charset="-78"/>
              </a:rPr>
              <a:t>جنبه‌های دیگر بهداشت محیط به </a:t>
            </a:r>
            <a:r>
              <a:rPr lang="fa-IR" sz="3600" b="1" dirty="0">
                <a:solidFill>
                  <a:schemeClr val="tx1"/>
                </a:solidFill>
                <a:cs typeface="B Nazanin" panose="00000400000000000000" pitchFamily="2" charset="-78"/>
              </a:rPr>
              <a:t>بهداشت محیط عمومی</a:t>
            </a:r>
            <a:r>
              <a:rPr lang="fa-IR" sz="3600" dirty="0">
                <a:solidFill>
                  <a:schemeClr val="tx1"/>
                </a:solidFill>
                <a:cs typeface="B Nazanin" panose="00000400000000000000" pitchFamily="2" charset="-78"/>
              </a:rPr>
              <a:t> و </a:t>
            </a:r>
            <a:r>
              <a:rPr lang="fa-IR" sz="3600" b="1" dirty="0">
                <a:solidFill>
                  <a:schemeClr val="tx1"/>
                </a:solidFill>
                <a:cs typeface="B Nazanin" panose="00000400000000000000" pitchFamily="2" charset="-78"/>
              </a:rPr>
              <a:t>حفاظت بهداشت عمومی</a:t>
            </a:r>
            <a:r>
              <a:rPr lang="fa-IR" sz="3600" dirty="0">
                <a:solidFill>
                  <a:schemeClr val="tx1"/>
                </a:solidFill>
                <a:cs typeface="B Nazanin" panose="00000400000000000000" pitchFamily="2" charset="-78"/>
              </a:rPr>
              <a:t> /</a:t>
            </a:r>
            <a:r>
              <a:rPr lang="fa-IR" sz="3600" b="1" dirty="0">
                <a:solidFill>
                  <a:schemeClr val="tx1"/>
                </a:solidFill>
                <a:cs typeface="B Nazanin" panose="00000400000000000000" pitchFamily="2" charset="-78"/>
              </a:rPr>
              <a:t>حفاظت بهداشت محیط عمومی</a:t>
            </a:r>
            <a:r>
              <a:rPr lang="fa-IR" sz="3600" dirty="0">
                <a:solidFill>
                  <a:schemeClr val="tx1"/>
                </a:solidFill>
                <a:cs typeface="B Nazanin" panose="00000400000000000000" pitchFamily="2" charset="-78"/>
              </a:rPr>
              <a:t> اشاره می‌کند. بهداشت محیط نباید با </a:t>
            </a:r>
            <a:r>
              <a:rPr lang="fa-IR" sz="3600" dirty="0">
                <a:solidFill>
                  <a:schemeClr val="tx1"/>
                </a:solidFill>
                <a:cs typeface="B Nazanin" panose="00000400000000000000" pitchFamily="2" charset="-78"/>
                <a:hlinkClick r:id="rId2" tooltip="حفاظت محیط زیست"/>
              </a:rPr>
              <a:t>حفاظت محیط زیست</a:t>
            </a:r>
            <a:r>
              <a:rPr lang="fa-IR" sz="3600" dirty="0">
                <a:solidFill>
                  <a:schemeClr val="tx1"/>
                </a:solidFill>
                <a:cs typeface="B Nazanin" panose="00000400000000000000" pitchFamily="2" charset="-78"/>
              </a:rPr>
              <a:t> اشتباه گرفته شود، بهداشت محیط در مورد حفاظت از هر دو محیط طبیعی و انسان ساخت برای سلامت انسان‌ها می‌باشد، در حالیکه، حفاظت از محیط زیست از محیط طبیعی برای حفظ اکوسیستم، محافظت می‌کند.</a:t>
            </a:r>
            <a:r>
              <a:rPr lang="en-US" sz="3600" dirty="0">
                <a:solidFill>
                  <a:schemeClr val="tx1"/>
                </a:solidFill>
                <a:cs typeface="B Nazanin" panose="00000400000000000000" pitchFamily="2" charset="-78"/>
              </a:rPr>
              <a:t/>
            </a:r>
            <a:br>
              <a:rPr lang="en-US" sz="3600" dirty="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 </a:t>
            </a:r>
            <a:r>
              <a:rPr lang="fa-IR" sz="3600" dirty="0">
                <a:solidFill>
                  <a:schemeClr val="tx1"/>
                </a:solidFill>
                <a:cs typeface="B Nazanin" panose="00000400000000000000" pitchFamily="2" charset="-78"/>
              </a:rPr>
              <a:t>بهداشت محیط تمام جنبه‌های فیزیکی، شیمیایی و فاکتورهای بیولوژیکی ظاهری افراد و همه فاکتورهای موثر رفتاری را اداره می‌کند</a:t>
            </a:r>
            <a:r>
              <a:rPr lang="fa-IR" sz="3600" dirty="0" smtClean="0">
                <a:solidFill>
                  <a:schemeClr val="tx1"/>
                </a:solidFill>
                <a:cs typeface="B Nazanin" panose="00000400000000000000" pitchFamily="2" charset="-78"/>
              </a:rPr>
              <a:t>. </a:t>
            </a:r>
            <a:endParaRPr lang="fa-IR" sz="3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642871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068"/>
            <a:ext cx="10515600" cy="1561899"/>
          </a:xfrm>
        </p:spPr>
        <p:txBody>
          <a:bodyPr>
            <a:normAutofit fontScale="90000"/>
          </a:bodyPr>
          <a:lstStyle/>
          <a:p>
            <a:pPr algn="just"/>
            <a:r>
              <a:rPr lang="fa-IR" sz="4400" dirty="0">
                <a:solidFill>
                  <a:schemeClr val="tx1"/>
                </a:solidFill>
                <a:cs typeface="B Nazanin" panose="00000400000000000000" pitchFamily="2" charset="-78"/>
              </a:rPr>
              <a:t>خیلی ساده بهداشت محیط عبارتست از: کنترل عوامل محیطی (هوا، آب و خاک) به نحوی که برای انسان و متعلقات آن زیان آور نباشند</a:t>
            </a:r>
            <a:r>
              <a:rPr lang="fa-IR" sz="4400" dirty="0" smtClean="0">
                <a:solidFill>
                  <a:schemeClr val="tx1"/>
                </a:solidFill>
                <a:cs typeface="B Nazanin" panose="00000400000000000000" pitchFamily="2" charset="-78"/>
              </a:rPr>
              <a:t>.</a:t>
            </a:r>
            <a:r>
              <a:rPr lang="en-US" dirty="0"/>
              <a:t/>
            </a:r>
            <a:br>
              <a:rPr lang="en-US" dirty="0"/>
            </a:b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806" y="3374265"/>
            <a:ext cx="7173532" cy="2936383"/>
          </a:xfrm>
        </p:spPr>
      </p:pic>
    </p:spTree>
    <p:extLst>
      <p:ext uri="{BB962C8B-B14F-4D97-AF65-F5344CB8AC3E}">
        <p14:creationId xmlns:p14="http://schemas.microsoft.com/office/powerpoint/2010/main" val="22146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152"/>
            <a:ext cx="9144000" cy="6091707"/>
          </a:xfrm>
        </p:spPr>
        <p:txBody>
          <a:bodyPr>
            <a:normAutofit/>
          </a:bodyPr>
          <a:lstStyle/>
          <a:p>
            <a:pPr algn="just"/>
            <a:r>
              <a:rPr lang="fa-IR" sz="4000" dirty="0">
                <a:solidFill>
                  <a:schemeClr val="tx1"/>
                </a:solidFill>
                <a:cs typeface="B Nazanin" panose="00000400000000000000" pitchFamily="2" charset="-78"/>
              </a:rPr>
              <a:t>این موضوع شامل ارزیابی و کنترل فاکتورهای محیطی می‌باشد که بالقوه روی سلامت تاثیر دارند. بهداشت محیط، پیشگیری از بیماری‌ها و حمایت از محیط‌های سالم را هدف خود قرار داده است. این تعریف در مقابل رفتارهای مرتبط با محیط، همچنین رفتارهای مرتبط با محیط اجتماعی و فرهنگی و ژنتیکی قرار نمی‌گیرد</a:t>
            </a:r>
            <a:r>
              <a:rPr lang="fa-IR" sz="4000" dirty="0" smtClean="0">
                <a:solidFill>
                  <a:schemeClr val="tx1"/>
                </a:solidFill>
                <a:cs typeface="B Nazanin" panose="00000400000000000000" pitchFamily="2" charset="-78"/>
              </a:rPr>
              <a:t>.</a:t>
            </a:r>
            <a:r>
              <a:rPr lang="fa-IR" sz="4000" baseline="30000" dirty="0" smtClean="0">
                <a:solidFill>
                  <a:schemeClr val="tx1"/>
                </a:solidFill>
                <a:cs typeface="B Nazanin" panose="00000400000000000000" pitchFamily="2" charset="-78"/>
              </a:rPr>
              <a:t> </a:t>
            </a:r>
            <a:r>
              <a:rPr lang="fa-IR" sz="4000" dirty="0" smtClean="0">
                <a:solidFill>
                  <a:schemeClr val="tx1"/>
                </a:solidFill>
                <a:cs typeface="B Nazanin" panose="00000400000000000000" pitchFamily="2" charset="-78"/>
              </a:rPr>
              <a:t>در </a:t>
            </a:r>
            <a:r>
              <a:rPr lang="fa-IR" sz="4000" dirty="0">
                <a:solidFill>
                  <a:schemeClr val="tx1"/>
                </a:solidFill>
                <a:cs typeface="B Nazanin" panose="00000400000000000000" pitchFamily="2" charset="-78"/>
              </a:rPr>
              <a:t>واقع هدف بهداشت محیط کنترل کلیه عواملی است که بالقوه و بالفعل تاثیرات سویی بر بقاء و سلامتی انسان </a:t>
            </a:r>
            <a:r>
              <a:rPr lang="fa-IR" sz="4000" dirty="0">
                <a:cs typeface="B Nazanin" panose="00000400000000000000" pitchFamily="2" charset="-78"/>
              </a:rPr>
              <a:t>اعمال </a:t>
            </a:r>
            <a:r>
              <a:rPr lang="fa-IR" sz="4000" dirty="0" smtClean="0">
                <a:cs typeface="B Nazanin" panose="00000400000000000000" pitchFamily="2" charset="-78"/>
              </a:rPr>
              <a:t>می‌کنند.</a:t>
            </a:r>
            <a:endParaRPr lang="fa-IR" sz="4000" dirty="0">
              <a:cs typeface="B Nazanin" panose="00000400000000000000" pitchFamily="2" charset="-78"/>
            </a:endParaRPr>
          </a:p>
        </p:txBody>
      </p:sp>
    </p:spTree>
    <p:extLst>
      <p:ext uri="{BB962C8B-B14F-4D97-AF65-F5344CB8AC3E}">
        <p14:creationId xmlns:p14="http://schemas.microsoft.com/office/powerpoint/2010/main" val="39030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98113"/>
          </a:xfrm>
        </p:spPr>
        <p:txBody>
          <a:bodyPr>
            <a:normAutofit/>
          </a:bodyPr>
          <a:lstStyle/>
          <a:p>
            <a:pPr algn="r"/>
            <a:r>
              <a:rPr lang="fa-IR" sz="4000" dirty="0" smtClean="0">
                <a:solidFill>
                  <a:srgbClr val="00B0F0"/>
                </a:solidFill>
                <a:cs typeface="B Nazanin" panose="00000400000000000000" pitchFamily="2" charset="-78"/>
              </a:rPr>
              <a:t>یا در تعریفی دیگر :</a:t>
            </a:r>
            <a:endParaRPr lang="fa-IR" sz="4000" dirty="0">
              <a:solidFill>
                <a:srgbClr val="00B0F0"/>
              </a:solidFill>
              <a:cs typeface="B Nazanin" panose="00000400000000000000" pitchFamily="2" charset="-78"/>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4106" b="24106"/>
          <a:stretch>
            <a:fillRect/>
          </a:stretch>
        </p:blipFill>
        <p:spPr>
          <a:xfrm>
            <a:off x="5022761" y="1017431"/>
            <a:ext cx="6014434" cy="4597758"/>
          </a:xfrm>
        </p:spPr>
      </p:pic>
      <p:sp>
        <p:nvSpPr>
          <p:cNvPr id="4" name="Text Placeholder 3"/>
          <p:cNvSpPr>
            <a:spLocks noGrp="1"/>
          </p:cNvSpPr>
          <p:nvPr>
            <p:ph type="body" sz="half" idx="2"/>
          </p:nvPr>
        </p:nvSpPr>
        <p:spPr>
          <a:xfrm>
            <a:off x="839788" y="1584101"/>
            <a:ext cx="3932237" cy="4284887"/>
          </a:xfrm>
        </p:spPr>
        <p:txBody>
          <a:bodyPr>
            <a:normAutofit lnSpcReduction="10000"/>
          </a:bodyPr>
          <a:lstStyle/>
          <a:p>
            <a:pPr algn="just"/>
            <a:r>
              <a:rPr lang="fa-IR" sz="4000" dirty="0">
                <a:solidFill>
                  <a:schemeClr val="tx1"/>
                </a:solidFill>
                <a:cs typeface="B Nazanin" panose="00000400000000000000" pitchFamily="2" charset="-78"/>
              </a:rPr>
              <a:t>بهداشت محیط عبارت است از کنترل عواملی از محیط زندگی که به نحوی در رفاه و سلامت بدنی روانی و اجتماعی انسان تأثیر دارند یا خواهند </a:t>
            </a:r>
            <a:r>
              <a:rPr lang="fa-IR" sz="4000" dirty="0" smtClean="0">
                <a:solidFill>
                  <a:schemeClr val="tx1"/>
                </a:solidFill>
                <a:cs typeface="B Nazanin" panose="00000400000000000000" pitchFamily="2" charset="-78"/>
              </a:rPr>
              <a:t>داشت.</a:t>
            </a:r>
            <a:endParaRPr lang="fa-IR" dirty="0">
              <a:solidFill>
                <a:schemeClr val="tx1"/>
              </a:solidFill>
            </a:endParaRPr>
          </a:p>
        </p:txBody>
      </p:sp>
    </p:spTree>
    <p:extLst>
      <p:ext uri="{BB962C8B-B14F-4D97-AF65-F5344CB8AC3E}">
        <p14:creationId xmlns:p14="http://schemas.microsoft.com/office/powerpoint/2010/main" val="991162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8700" y="270458"/>
            <a:ext cx="9144000" cy="6284890"/>
          </a:xfrm>
        </p:spPr>
        <p:txBody>
          <a:bodyPr>
            <a:noAutofit/>
          </a:bodyPr>
          <a:lstStyle/>
          <a:p>
            <a:pPr algn="just"/>
            <a:r>
              <a:rPr lang="fa-IR" sz="3600" dirty="0">
                <a:solidFill>
                  <a:schemeClr val="tx1"/>
                </a:solidFill>
                <a:cs typeface="B Nazanin" panose="00000400000000000000" pitchFamily="2" charset="-78"/>
              </a:rPr>
              <a:t>مطابق با </a:t>
            </a:r>
            <a:r>
              <a:rPr lang="fa-IR" sz="3600" dirty="0">
                <a:solidFill>
                  <a:schemeClr val="tx1"/>
                </a:solidFill>
                <a:cs typeface="B Nazanin" panose="00000400000000000000" pitchFamily="2" charset="-78"/>
                <a:hlinkClick r:id="rId2" tooltip="آیین‌نامه بهداشت محیط"/>
              </a:rPr>
              <a:t>آیین‌نامه بهداشت </a:t>
            </a:r>
            <a:r>
              <a:rPr lang="fa-IR" sz="3600" dirty="0" smtClean="0">
                <a:solidFill>
                  <a:schemeClr val="tx1"/>
                </a:solidFill>
                <a:cs typeface="B Nazanin" panose="00000400000000000000" pitchFamily="2" charset="-78"/>
                <a:hlinkClick r:id="rId2" tooltip="آیین‌نامه بهداشت محیط"/>
              </a:rPr>
              <a:t>محیط</a:t>
            </a:r>
            <a:r>
              <a:rPr lang="fa-IR" sz="3600" baseline="30000" dirty="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مصوب </a:t>
            </a:r>
            <a:r>
              <a:rPr lang="fa-IR" sz="3600" dirty="0">
                <a:solidFill>
                  <a:schemeClr val="tx1"/>
                </a:solidFill>
                <a:cs typeface="B Nazanin" panose="00000400000000000000" pitchFamily="2" charset="-78"/>
              </a:rPr>
              <a:t>مورخه ۱۳۷۱/۴/۲۴ </a:t>
            </a:r>
            <a:r>
              <a:rPr lang="fa-IR" sz="3600" dirty="0">
                <a:solidFill>
                  <a:schemeClr val="tx1"/>
                </a:solidFill>
                <a:cs typeface="B Nazanin" panose="00000400000000000000" pitchFamily="2" charset="-78"/>
                <a:hlinkClick r:id="rId3" tooltip="هیات دولت"/>
              </a:rPr>
              <a:t>هیات دولت</a:t>
            </a:r>
            <a:r>
              <a:rPr lang="fa-IR" sz="3600" dirty="0">
                <a:solidFill>
                  <a:schemeClr val="tx1"/>
                </a:solidFill>
                <a:cs typeface="B Nazanin" panose="00000400000000000000" pitchFamily="2" charset="-78"/>
              </a:rPr>
              <a:t> </a:t>
            </a:r>
            <a:r>
              <a:rPr lang="fa-IR" sz="3600" dirty="0">
                <a:solidFill>
                  <a:schemeClr val="tx1"/>
                </a:solidFill>
                <a:cs typeface="B Nazanin" panose="00000400000000000000" pitchFamily="2" charset="-78"/>
                <a:hlinkClick r:id="rId4" tooltip="جمهوری اسلامی ایران"/>
              </a:rPr>
              <a:t>جمهوری اسلامی ایران</a:t>
            </a:r>
            <a:r>
              <a:rPr lang="fa-IR" sz="3600" dirty="0">
                <a:solidFill>
                  <a:schemeClr val="tx1"/>
                </a:solidFill>
                <a:cs typeface="B Nazanin" panose="00000400000000000000" pitchFamily="2" charset="-78"/>
              </a:rPr>
              <a:t> و همچنین آیین‌نامه اجرایی قانون اصلاح ماده ۱۳ قانون مواد خوردنی، آشامیدنی، آرایشی و بهداشتی مصوب ۱۳۹۲/۳/۱۸ </a:t>
            </a:r>
            <a:r>
              <a:rPr lang="fa-IR" sz="3600" dirty="0" smtClean="0">
                <a:solidFill>
                  <a:schemeClr val="tx1"/>
                </a:solidFill>
                <a:cs typeface="B Nazanin" panose="00000400000000000000" pitchFamily="2" charset="-78"/>
              </a:rPr>
              <a:t>تعریف</a:t>
            </a:r>
            <a:r>
              <a:rPr lang="fa-IR" sz="3600" baseline="30000" dirty="0" smtClean="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a:t>
            </a:r>
            <a:r>
              <a:rPr lang="fa-IR" sz="3600" dirty="0">
                <a:solidFill>
                  <a:schemeClr val="tx1"/>
                </a:solidFill>
                <a:cs typeface="B Nazanin" panose="00000400000000000000" pitchFamily="2" charset="-78"/>
              </a:rPr>
              <a:t>بهداشت محیط» عبارت است از کنترل عواملی از محیط زندگی که به گونه‌ای روی سلامت جسمی، روانی و اجتماعی انسان تاثیر می‌گذارند</a:t>
            </a:r>
            <a:r>
              <a:rPr lang="fa-IR" sz="3600" dirty="0" smtClean="0">
                <a:solidFill>
                  <a:schemeClr val="tx1"/>
                </a:solidFill>
                <a:cs typeface="B Nazanin" panose="00000400000000000000" pitchFamily="2" charset="-78"/>
              </a:rPr>
              <a:t>.</a:t>
            </a:r>
            <a:br>
              <a:rPr lang="fa-IR" sz="3600" dirty="0" smtClean="0">
                <a:solidFill>
                  <a:schemeClr val="tx1"/>
                </a:solidFill>
                <a:cs typeface="B Nazanin" panose="00000400000000000000" pitchFamily="2" charset="-78"/>
              </a:rPr>
            </a:br>
            <a:r>
              <a:rPr lang="fa-IR" sz="3600" dirty="0">
                <a:solidFill>
                  <a:schemeClr val="tx1"/>
                </a:solidFill>
                <a:cs typeface="B Nazanin" panose="00000400000000000000" pitchFamily="2" charset="-78"/>
              </a:rPr>
              <a:t>برای رسیدن به این هدف، بهره‌گیری اصول مهندسی و دانش زیست‌محیطی به منظور کنترل، اصلاح و بهبود عوامل فیزیکی، شیمیایی و بیولوژیک محیط جهت حفظ و ارتقاء سلامتی و رفاه و آسایش انسان ضرورت می‌یابد.</a:t>
            </a:r>
          </a:p>
        </p:txBody>
      </p:sp>
    </p:spTree>
    <p:extLst>
      <p:ext uri="{BB962C8B-B14F-4D97-AF65-F5344CB8AC3E}">
        <p14:creationId xmlns:p14="http://schemas.microsoft.com/office/powerpoint/2010/main" val="2865372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281" y="592428"/>
            <a:ext cx="9521780" cy="5640946"/>
          </a:xfrm>
        </p:spPr>
        <p:txBody>
          <a:bodyPr>
            <a:normAutofit/>
          </a:bodyPr>
          <a:lstStyle/>
          <a:p>
            <a:pPr algn="just"/>
            <a:r>
              <a:rPr lang="fa-IR" sz="4000" dirty="0"/>
              <a:t> </a:t>
            </a:r>
            <a:r>
              <a:rPr lang="fa-IR" sz="4000" dirty="0">
                <a:solidFill>
                  <a:schemeClr val="tx1"/>
                </a:solidFill>
                <a:cs typeface="B Nazanin" panose="00000400000000000000" pitchFamily="2" charset="-78"/>
              </a:rPr>
              <a:t>در این تعریف به مجموعه‌ای از </a:t>
            </a:r>
            <a:r>
              <a:rPr lang="fa-IR" sz="4000" dirty="0">
                <a:solidFill>
                  <a:schemeClr val="tx1"/>
                </a:solidFill>
                <a:cs typeface="B Nazanin" panose="00000400000000000000" pitchFamily="2" charset="-78"/>
                <a:hlinkClick r:id="rId2" tooltip="آب و هوا"/>
              </a:rPr>
              <a:t>آب و هوا</a:t>
            </a:r>
            <a:r>
              <a:rPr lang="fa-IR" sz="4000" dirty="0">
                <a:solidFill>
                  <a:schemeClr val="tx1"/>
                </a:solidFill>
                <a:cs typeface="B Nazanin" panose="00000400000000000000" pitchFamily="2" charset="-78"/>
              </a:rPr>
              <a:t> و خاک و روابط بین آن‌ها و کلیه </a:t>
            </a:r>
            <a:r>
              <a:rPr lang="fa-IR" sz="4000" dirty="0">
                <a:solidFill>
                  <a:schemeClr val="tx1"/>
                </a:solidFill>
                <a:cs typeface="B Nazanin" panose="00000400000000000000" pitchFamily="2" charset="-78"/>
                <a:hlinkClick r:id="rId3" tooltip="موجودات زنده"/>
              </a:rPr>
              <a:t>موجودات زنده</a:t>
            </a:r>
            <a:r>
              <a:rPr lang="fa-IR" sz="4000" dirty="0">
                <a:solidFill>
                  <a:schemeClr val="tx1"/>
                </a:solidFill>
                <a:cs typeface="B Nazanin" panose="00000400000000000000" pitchFamily="2" charset="-78"/>
              </a:rPr>
              <a:t> «محیط» </a:t>
            </a:r>
            <a:r>
              <a:rPr lang="fa-IR" sz="4000" dirty="0" smtClean="0">
                <a:solidFill>
                  <a:schemeClr val="tx1"/>
                </a:solidFill>
                <a:cs typeface="B Nazanin" panose="00000400000000000000" pitchFamily="2" charset="-78"/>
              </a:rPr>
              <a:t>می‌گویند به </a:t>
            </a:r>
            <a:r>
              <a:rPr lang="fa-IR" sz="4000" dirty="0">
                <a:solidFill>
                  <a:schemeClr val="tx1"/>
                </a:solidFill>
                <a:cs typeface="B Nazanin" panose="00000400000000000000" pitchFamily="2" charset="-78"/>
              </a:rPr>
              <a:t>طور کلی محیط به مجموعه‌ای از عوامل و شرایط خارجی و تاثیرات وارده ناشی از آن‌ها بر زندگی یک موجود اطلاق می‌گردد</a:t>
            </a:r>
            <a:r>
              <a:rPr lang="fa-IR" sz="4000" dirty="0" smtClean="0">
                <a:solidFill>
                  <a:schemeClr val="tx1"/>
                </a:solidFill>
                <a:cs typeface="B Nazanin" panose="00000400000000000000" pitchFamily="2" charset="-78"/>
              </a:rPr>
              <a:t>.</a:t>
            </a:r>
            <a:r>
              <a:rPr lang="fa-IR" sz="4000" baseline="30000" dirty="0" smtClean="0">
                <a:solidFill>
                  <a:schemeClr val="tx1"/>
                </a:solidFill>
                <a:cs typeface="B Nazanin" panose="00000400000000000000" pitchFamily="2" charset="-78"/>
              </a:rPr>
              <a:t> </a:t>
            </a:r>
            <a:r>
              <a:rPr lang="fa-IR" sz="4000" dirty="0" smtClean="0">
                <a:solidFill>
                  <a:schemeClr val="tx1"/>
                </a:solidFill>
                <a:cs typeface="B Nazanin" panose="00000400000000000000" pitchFamily="2" charset="-78"/>
              </a:rPr>
              <a:t>و </a:t>
            </a:r>
            <a:r>
              <a:rPr lang="fa-IR" sz="4000" dirty="0">
                <a:solidFill>
                  <a:schemeClr val="tx1"/>
                </a:solidFill>
                <a:cs typeface="B Nazanin" panose="00000400000000000000" pitchFamily="2" charset="-78"/>
              </a:rPr>
              <a:t>یا به عبارتی دیگری توازن و تطابقی که باید میان انسان و محیط زیست او وجود داشته باشد تا موجبات بهزیستی جسمی روانی و اجتماعی برای او فراهم شود و پیشگیری از بیماریها بوسیله کنترل و از بین بردن عوامل محیطی که در انتقال و برقراری بیماری موثر هستند مورد نظر است.</a:t>
            </a:r>
          </a:p>
        </p:txBody>
      </p:sp>
    </p:spTree>
    <p:extLst>
      <p:ext uri="{BB962C8B-B14F-4D97-AF65-F5344CB8AC3E}">
        <p14:creationId xmlns:p14="http://schemas.microsoft.com/office/powerpoint/2010/main" val="650881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140" b="21140"/>
          <a:stretch>
            <a:fillRect/>
          </a:stretch>
        </p:blipFill>
        <p:spPr>
          <a:xfrm>
            <a:off x="5937159" y="634965"/>
            <a:ext cx="5486401" cy="5662804"/>
          </a:xfrm>
        </p:spPr>
      </p:pic>
      <p:sp>
        <p:nvSpPr>
          <p:cNvPr id="4" name="Text Placeholder 3"/>
          <p:cNvSpPr>
            <a:spLocks noGrp="1"/>
          </p:cNvSpPr>
          <p:nvPr>
            <p:ph type="body" sz="half" idx="2"/>
          </p:nvPr>
        </p:nvSpPr>
        <p:spPr>
          <a:xfrm>
            <a:off x="1097364" y="528034"/>
            <a:ext cx="4672370" cy="5769735"/>
          </a:xfrm>
        </p:spPr>
        <p:txBody>
          <a:bodyPr>
            <a:normAutofit fontScale="92500"/>
          </a:bodyPr>
          <a:lstStyle/>
          <a:p>
            <a:pPr algn="just"/>
            <a:r>
              <a:rPr lang="fa-IR" sz="3900" dirty="0">
                <a:solidFill>
                  <a:schemeClr val="tx1"/>
                </a:solidFill>
                <a:cs typeface="B Nazanin" panose="00000400000000000000" pitchFamily="2" charset="-78"/>
              </a:rPr>
              <a:t>تعریف بهداشت محیط توسط </a:t>
            </a:r>
            <a:r>
              <a:rPr lang="fa-IR" sz="3900" dirty="0">
                <a:solidFill>
                  <a:schemeClr val="tx1"/>
                </a:solidFill>
                <a:cs typeface="B Nazanin" panose="00000400000000000000" pitchFamily="2" charset="-78"/>
                <a:hlinkClick r:id="rId3" tooltip="سازمان بهداشت جهانی"/>
              </a:rPr>
              <a:t>سازمان بهداشت جهانی</a:t>
            </a:r>
            <a:r>
              <a:rPr lang="fa-IR" sz="3900" dirty="0">
                <a:solidFill>
                  <a:schemeClr val="tx1"/>
                </a:solidFill>
                <a:cs typeface="B Nazanin" panose="00000400000000000000" pitchFamily="2" charset="-78"/>
              </a:rPr>
              <a:t>:</a:t>
            </a:r>
            <a:endParaRPr lang="en-US" sz="3900" dirty="0">
              <a:solidFill>
                <a:schemeClr val="tx1"/>
              </a:solidFill>
              <a:cs typeface="B Nazanin" panose="00000400000000000000" pitchFamily="2" charset="-78"/>
            </a:endParaRPr>
          </a:p>
          <a:p>
            <a:pPr algn="just"/>
            <a:r>
              <a:rPr lang="fa-IR" sz="3900" dirty="0">
                <a:solidFill>
                  <a:schemeClr val="tx1"/>
                </a:solidFill>
                <a:cs typeface="B Nazanin" panose="00000400000000000000" pitchFamily="2" charset="-78"/>
              </a:rPr>
              <a:t>جنبه‌هایی از سلامت انسان‌ها و بیماری‌ها که بوسیله عوامل محیطی مشخص می‌شوند. همچنین به تئوری و ارزیابی و کنترل عوامل محیطی، اشاره دارد که می‌توانند بالقوه روی بهداشت و سلامت تاثیر بگذارند.</a:t>
            </a:r>
            <a:endParaRPr lang="en-US" sz="3900" dirty="0">
              <a:solidFill>
                <a:schemeClr val="tx1"/>
              </a:solidFill>
              <a:cs typeface="B Nazanin" panose="00000400000000000000" pitchFamily="2" charset="-78"/>
            </a:endParaRPr>
          </a:p>
          <a:p>
            <a:endParaRPr lang="fa-IR" sz="4000" dirty="0"/>
          </a:p>
        </p:txBody>
      </p:sp>
    </p:spTree>
    <p:extLst>
      <p:ext uri="{BB962C8B-B14F-4D97-AF65-F5344CB8AC3E}">
        <p14:creationId xmlns:p14="http://schemas.microsoft.com/office/powerpoint/2010/main" val="1015595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0272" y="759854"/>
            <a:ext cx="8915399" cy="5421325"/>
          </a:xfrm>
        </p:spPr>
        <p:txBody>
          <a:bodyPr>
            <a:normAutofit fontScale="90000"/>
          </a:bodyPr>
          <a:lstStyle/>
          <a:p>
            <a:r>
              <a:rPr lang="en-US" sz="28700" b="1" kern="10" dirty="0">
                <a:ln w="9525">
                  <a:solidFill>
                    <a:srgbClr val="CC0000"/>
                  </a:solidFill>
                  <a:miter lim="800000"/>
                  <a:headEnd/>
                  <a:tailEnd/>
                </a:ln>
                <a:solidFill>
                  <a:srgbClr val="00B0F0"/>
                </a:solidFill>
                <a:latin typeface="Times New Roman" panose="02020603050405020304" pitchFamily="18" charset="0"/>
                <a:cs typeface="Times New Roman" panose="02020603050405020304" pitchFamily="18" charset="0"/>
              </a:rPr>
              <a:t>HSE?</a:t>
            </a:r>
            <a:r>
              <a:rPr lang="fa-IR" b="1" kern="10" dirty="0">
                <a:ln w="9525">
                  <a:solidFill>
                    <a:srgbClr val="CC0000"/>
                  </a:solidFill>
                  <a:miter lim="800000"/>
                  <a:headEnd/>
                  <a:tailEnd/>
                </a:ln>
                <a:solidFill>
                  <a:schemeClr val="folHlink"/>
                </a:solidFill>
                <a:latin typeface="Times New Roman" panose="02020603050405020304" pitchFamily="18" charset="0"/>
                <a:cs typeface="Times New Roman" panose="02020603050405020304" pitchFamily="18" charset="0"/>
              </a:rPr>
              <a:t/>
            </a:r>
            <a:br>
              <a:rPr lang="fa-IR" b="1" kern="10" dirty="0">
                <a:ln w="9525">
                  <a:solidFill>
                    <a:srgbClr val="CC0000"/>
                  </a:solidFill>
                  <a:miter lim="800000"/>
                  <a:headEnd/>
                  <a:tailEnd/>
                </a:ln>
                <a:solidFill>
                  <a:schemeClr val="folHlink"/>
                </a:solidFill>
                <a:latin typeface="Times New Roman" panose="02020603050405020304" pitchFamily="18" charset="0"/>
                <a:cs typeface="Times New Roman" panose="02020603050405020304" pitchFamily="18" charset="0"/>
              </a:rPr>
            </a:br>
            <a:endParaRPr lang="fa-IR" dirty="0"/>
          </a:p>
        </p:txBody>
      </p:sp>
    </p:spTree>
    <p:extLst>
      <p:ext uri="{BB962C8B-B14F-4D97-AF65-F5344CB8AC3E}">
        <p14:creationId xmlns:p14="http://schemas.microsoft.com/office/powerpoint/2010/main" val="133795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879" y="753414"/>
            <a:ext cx="9144000" cy="6104586"/>
          </a:xfrm>
        </p:spPr>
        <p:txBody>
          <a:bodyPr>
            <a:normAutofit fontScale="90000"/>
          </a:bodyPr>
          <a:lstStyle/>
          <a:p>
            <a:pPr marL="571500" indent="-571500" algn="just" rtl="0">
              <a:buFont typeface="Arial" panose="020B0604020202020204" pitchFamily="34" charset="0"/>
              <a:buChar char="•"/>
            </a:pPr>
            <a:r>
              <a:rPr lang="fa-IR" sz="4000" dirty="0">
                <a:solidFill>
                  <a:schemeClr val="tx1"/>
                </a:solidFill>
                <a:cs typeface="B Nazanin" panose="00000400000000000000" pitchFamily="2" charset="-78"/>
              </a:rPr>
              <a:t>تعریف بهداشت محیط توسط سازمان بهداشت جهانی:</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ابزار انجام سیاست‌های بهداشت محیط، نظارت و کنترل فعالیت‌ها می‌باشد. همچنین، آنها این نقش‌ها را با ترویج بهبود بخشیدن به پارامترهای محیطی و تشویق استفاده از فن آوری و رفتارهای سازگار با محیط زیست، انجام می‌دهند. آنها پیشرو در توسعه و سیاست‌های جدید می‌باشند.</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hlinkClick r:id="rId2" tooltip="پزشکی محیط زیست (صفحه وجود ندارد)"/>
              </a:rPr>
              <a:t>پزشکی محیط زیست</a:t>
            </a:r>
            <a:r>
              <a:rPr lang="fa-IR" sz="4000" dirty="0">
                <a:solidFill>
                  <a:schemeClr val="tx1"/>
                </a:solidFill>
                <a:cs typeface="B Nazanin" panose="00000400000000000000" pitchFamily="2" charset="-78"/>
              </a:rPr>
              <a:t> به عنوان یک شاخه از پزشکی میدان وسیع تری از بهداشت محیط را در نظر می‌گیرد. این اصطلاحات بطور کامل مشخص نشده‌اند و در بسیاری از کشورهای اروپایی آنها را بجای یکدیگر استفاده می‌کنند.</a:t>
            </a:r>
            <a:r>
              <a:rPr lang="en-US" sz="4000" dirty="0"/>
              <a:t/>
            </a:r>
            <a:br>
              <a:rPr lang="en-US" sz="4000" dirty="0"/>
            </a:br>
            <a:endParaRPr lang="fa-IR" sz="4000" dirty="0"/>
          </a:p>
        </p:txBody>
      </p:sp>
    </p:spTree>
    <p:extLst>
      <p:ext uri="{BB962C8B-B14F-4D97-AF65-F5344CB8AC3E}">
        <p14:creationId xmlns:p14="http://schemas.microsoft.com/office/powerpoint/2010/main" val="2603035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153" y="553791"/>
            <a:ext cx="9144000" cy="5640945"/>
          </a:xfrm>
        </p:spPr>
        <p:txBody>
          <a:bodyPr>
            <a:noAutofit/>
          </a:bodyPr>
          <a:lstStyle/>
          <a:p>
            <a:pPr algn="just" rtl="0"/>
            <a:r>
              <a:rPr lang="en-US" sz="4000" dirty="0">
                <a:solidFill>
                  <a:schemeClr val="tx1"/>
                </a:solidFill>
                <a:cs typeface="B Nazanin" panose="00000400000000000000" pitchFamily="2" charset="-78"/>
              </a:rPr>
              <a:t>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۱۱ اسفند روز ملی بهداشت محیط در </a:t>
            </a:r>
            <a:r>
              <a:rPr lang="fa-IR" sz="4000" dirty="0" smtClean="0">
                <a:solidFill>
                  <a:schemeClr val="tx1"/>
                </a:solidFill>
                <a:cs typeface="B Nazanin" panose="00000400000000000000" pitchFamily="2" charset="-78"/>
              </a:rPr>
              <a:t>ایران یک </a:t>
            </a:r>
            <a:r>
              <a:rPr lang="fa-IR" sz="4000" dirty="0">
                <a:solidFill>
                  <a:schemeClr val="tx1"/>
                </a:solidFill>
                <a:cs typeface="B Nazanin" panose="00000400000000000000" pitchFamily="2" charset="-78"/>
              </a:rPr>
              <a:t>فرصت است که اهداف رشته بهداشت محیط و همچنین فعالیت‌هایی که فعالان رشته مهندسی بهداشت محیط انجام داده‌اند به اطلاع مسئولان و مردم رسانده شود. می‌توان از این روز جهت تغییر نگاه مسئولان و جلب توجه بیشتر آنان به اهداف زیست محیطی و بهداشتی بهره برد. می‌توان با بیان راهکارهای کنترل آلودگی هوا، دفع پسماند، جمع‌آوری و تصفیه فاضلاب نظر مردم و مسئولین را جلب کرد. </a:t>
            </a:r>
          </a:p>
        </p:txBody>
      </p:sp>
    </p:spTree>
    <p:extLst>
      <p:ext uri="{BB962C8B-B14F-4D97-AF65-F5344CB8AC3E}">
        <p14:creationId xmlns:p14="http://schemas.microsoft.com/office/powerpoint/2010/main" val="1655679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3093" y="347730"/>
            <a:ext cx="9144000" cy="6065950"/>
          </a:xfrm>
        </p:spPr>
        <p:txBody>
          <a:bodyPr>
            <a:normAutofit fontScale="90000"/>
          </a:bodyPr>
          <a:lstStyle/>
          <a:p>
            <a:pPr algn="just"/>
            <a:r>
              <a:rPr lang="en-US" sz="4000" dirty="0"/>
              <a:t> </a:t>
            </a:r>
            <a:r>
              <a:rPr lang="fa-IR" sz="4000" dirty="0">
                <a:solidFill>
                  <a:schemeClr val="tx1"/>
                </a:solidFill>
                <a:cs typeface="B Nazanin" panose="00000400000000000000" pitchFamily="2" charset="-78"/>
              </a:rPr>
              <a:t>ﻃﺒﻖ ﺗﻌﺮﯾﻒ ، ﻣﺤﯿﻂ ﺷﺎﻣﻞ ﻫﻮا ، آب و ﺧﺎک و رواﺑﻂ ﺑﯿﻦ آن ﻫﺎ و ﮐﻠﯿﻪ ﻣﻮﺟﻮدات زﻧﺪه ﻣﯽ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ﺑﺎﺷﺪ. ﺑﺮ اﯾﻦ اﺳﺎس ﻫﺪف " ﺑﻬﺪاﺷﺖ ﻣﺤﯿﻂ " ﮐﻨﺘﺮل </a:t>
            </a:r>
            <a:r>
              <a:rPr lang="fa-IR" sz="4000" dirty="0" smtClean="0">
                <a:solidFill>
                  <a:schemeClr val="tx1"/>
                </a:solidFill>
                <a:cs typeface="B Nazanin" panose="00000400000000000000" pitchFamily="2" charset="-78"/>
              </a:rPr>
              <a:t>ﮐﻠﯿﻪ </a:t>
            </a:r>
            <a:r>
              <a:rPr lang="fa-IR" sz="4000" dirty="0">
                <a:solidFill>
                  <a:schemeClr val="tx1"/>
                </a:solidFill>
                <a:cs typeface="B Nazanin" panose="00000400000000000000" pitchFamily="2" charset="-78"/>
              </a:rPr>
              <a:t>ﻋﻮاﻣﻠﯽ اﺳﺖ ﮐﻪ ﺑﺎﻟﻘﻮه و ﺑﺎﻟﻔﻌﻞ ﺗﺄﺛﯿﺮات ﺳﻮﯾﯽ ﺑﺮﺑﻘﺎ ، و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ﺳﻼﻣﺘﯽ اﻧﺴﺎن اﻋﻤﺎل ﻣﯽ ﮐﻨﻨﺪ . ﺑﯿﻤﺎری ﻫﺎی ﺑﺴﯿﺎری ﺑﺎ ﻋﻮاﻣﻞ ﮔﻮﻧﺎﮔﻮن اﻋﻢ از ﺑﯿﻮﻟﻮژﯾﮏ و ﺷﯿﻤﯿﺎﯾﯽ از ﻃﺮﯾﻖ آب ،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ﻫﻮا ، ﻣﻮاد ﻏﺬاﯾﯽ و ﺑﺴﯿﺎری از ﻋﻮاﻣﻞ ﻣﺤﯿﻄﯽ دﯾﮕﺮﺳﻼﻣﺘﯽ اﻧﺴﺎن را ﺗﻬﺪﯾﺪ ﻣﯽ ﻧﻤﺎﯾﻨﺪ . راﻫﺒﺮد اﺳﺎﺳﯽ </a:t>
            </a:r>
            <a:r>
              <a:rPr lang="fa-IR" sz="4000" dirty="0" smtClean="0">
                <a:solidFill>
                  <a:schemeClr val="tx1"/>
                </a:solidFill>
                <a:cs typeface="B Nazanin" panose="00000400000000000000" pitchFamily="2" charset="-78"/>
              </a:rPr>
              <a:t>ﺑﻬﺪاﺷﺖ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ﻣﺤﯿﻂ در ﻣﻬﺎر اﯾﻦ ﺑﯿﻤﺎرﯾﻬﺎ ،ﮐﻨﺘﺮل ﻣﻨﺒﻊ ﺑﯿﻤﺎری ، ﻧﺤﻮه ﺳﺮاﯾﺖ و ﺗﺎﻣﯿﻦ ﺷﺮاﯾﻄﯽ اﺳﺖ ﮐﻪ ﺳﻼﻣﺖ ﻓﺮد را اﻓﺰاﯾﺶ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دﻫﺪ. </a:t>
            </a:r>
          </a:p>
        </p:txBody>
      </p:sp>
    </p:spTree>
    <p:extLst>
      <p:ext uri="{BB962C8B-B14F-4D97-AF65-F5344CB8AC3E}">
        <p14:creationId xmlns:p14="http://schemas.microsoft.com/office/powerpoint/2010/main" val="1619519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جاروبرقی صنعتی جهت ایمنی و بهداشت- بهداشت محیط و ایمنی-مکنده">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87132" y="1287887"/>
            <a:ext cx="8628845" cy="4881093"/>
          </a:xfrm>
        </p:spPr>
      </p:pic>
    </p:spTree>
    <p:extLst>
      <p:ext uri="{BB962C8B-B14F-4D97-AF65-F5344CB8AC3E}">
        <p14:creationId xmlns:p14="http://schemas.microsoft.com/office/powerpoint/2010/main" val="74706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0608"/>
            <a:ext cx="9144000" cy="6284891"/>
          </a:xfrm>
        </p:spPr>
        <p:txBody>
          <a:bodyPr>
            <a:normAutofit/>
          </a:bodyPr>
          <a:lstStyle/>
          <a:p>
            <a:pPr algn="just"/>
            <a:r>
              <a:rPr lang="fa-IR" sz="3200" dirty="0">
                <a:solidFill>
                  <a:schemeClr val="tx1"/>
                </a:solidFill>
                <a:cs typeface="B Nazanin" panose="00000400000000000000" pitchFamily="2" charset="-78"/>
              </a:rPr>
              <a:t>ﻓﻌﺎﻟﯿﺖ ﻫﺎی ﺑﻬﺪاﺷﺖ ﻣﺤﯿﻂ ﺑﺴﯿﺎر ﮔﺴﺘﺮده و ﻣﺘﻨﻮع ﺑﻮده و ﺑﺮﻧﺎﻣﻪ ﻫﺎی ﻣﺨﺘﻠﻔﯽ اﻋﻢ از ﻋﻤﻠﯿﺎت ﻣﻬﻨﺪﺳﯽ ، </a:t>
            </a:r>
            <a:r>
              <a:rPr lang="en-US" sz="3200" dirty="0">
                <a:solidFill>
                  <a:schemeClr val="tx1"/>
                </a:solidFill>
                <a:cs typeface="B Nazanin" panose="00000400000000000000" pitchFamily="2" charset="-78"/>
              </a:rPr>
              <a:t/>
            </a:r>
            <a:br>
              <a:rPr lang="en-US"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ﻓﻌﺎﻟﯿﺖ ﻫﺎی آﻣﻮزﺷﯽ و ﭘﮋوﻫﺸﯽ ، اﻗﺪاﻣﺎت اﺻﻼﺣﯽ ، ﮐﺎرﻫﺎی ﺳﺘﺎد ی و ﻣﺪﯾﺮﯾﺘﯽ و ﻏﯿﺮه را ﺷﺎﻣﻞ ﻣﯽ ﮔﺮدد . ﺑﺮﺧﯽ از </a:t>
            </a:r>
            <a:r>
              <a:rPr lang="en-US" sz="3200" dirty="0">
                <a:solidFill>
                  <a:schemeClr val="tx1"/>
                </a:solidFill>
                <a:cs typeface="B Nazanin" panose="00000400000000000000" pitchFamily="2" charset="-78"/>
              </a:rPr>
              <a:t/>
            </a:r>
            <a:br>
              <a:rPr lang="en-US"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ﻣﻬﻤﺘﺮﯾﻦ ﺑﺮﻧﺎﻣﻪ ﺑﻬﺪاﺷﺖ ﻣﺤﯿﻂ ﻋﺒﺎرﺗﻨﺪ از : ﭘﯿﺸﮕﯿﺮی از ﺑﺮوز ﺳﻮاﻧﺢ و ﺣﻮادث ، ﮐﻨﺘﺮل آﻟﻮدﮔﯽ ﻫﻮا ، ﭘﯿﺸﮕﯿﺮی از </a:t>
            </a:r>
            <a:r>
              <a:rPr lang="en-US" sz="3200" dirty="0">
                <a:solidFill>
                  <a:schemeClr val="tx1"/>
                </a:solidFill>
                <a:cs typeface="B Nazanin" panose="00000400000000000000" pitchFamily="2" charset="-78"/>
              </a:rPr>
              <a:t/>
            </a:r>
            <a:br>
              <a:rPr lang="en-US"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ﺑﯿﻤﺎرﯾﻬﺎی واﮔﯿﺮ ، ﺑﻬﺪاﺷﺖ ﻣﺤﯿﻂ در ﻣﻮارد اﺿﻄﺮاری ، ﻧﻈﺎرت ﺑﻬﺪاﺷﺘﯽ ﺑﺮ ﺗﻬﯿﻪ ، ﺗﻮزﯾﻊ و ﻓﺮاورش ﻣﻮاد ﻏﺬاﯾﯽ ، </a:t>
            </a:r>
            <a:r>
              <a:rPr lang="en-US" sz="3200" dirty="0">
                <a:solidFill>
                  <a:schemeClr val="tx1"/>
                </a:solidFill>
                <a:cs typeface="B Nazanin" panose="00000400000000000000" pitchFamily="2" charset="-78"/>
              </a:rPr>
              <a:t/>
            </a:r>
            <a:br>
              <a:rPr lang="en-US"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ﮐﻨﺘﺮل </a:t>
            </a:r>
            <a:r>
              <a:rPr lang="fa-IR" sz="3200" dirty="0" smtClean="0">
                <a:solidFill>
                  <a:schemeClr val="tx1"/>
                </a:solidFill>
                <a:cs typeface="B Nazanin" panose="00000400000000000000" pitchFamily="2" charset="-78"/>
              </a:rPr>
              <a:t>ﺑﯿﻤﺎرﯾﻬﺎی </a:t>
            </a:r>
            <a:r>
              <a:rPr lang="fa-IR" sz="3200" dirty="0">
                <a:solidFill>
                  <a:schemeClr val="tx1"/>
                </a:solidFill>
                <a:cs typeface="B Nazanin" panose="00000400000000000000" pitchFamily="2" charset="-78"/>
              </a:rPr>
              <a:t>ﻧﺎﺷﯽ از ﻣﻮاد ﻏﺬاﯾﯽ و ﻣﺴﻤﻮﻣﯿﺖ ﻫﺎ ، ﮐﻨﺘﺮل ﻣﻮاد زاﯾﺪ ﺧﻄﺮﻧﺎک ، ﺑﻬﺪاﺷﺖ ﻣﺴﮑﻦ ، ﺣﻔﻆ ﺳﻼﻣﺘﯽ </a:t>
            </a:r>
            <a:r>
              <a:rPr lang="en-US" sz="3200" dirty="0">
                <a:solidFill>
                  <a:schemeClr val="tx1"/>
                </a:solidFill>
                <a:cs typeface="B Nazanin" panose="00000400000000000000" pitchFamily="2" charset="-78"/>
              </a:rPr>
              <a:t/>
            </a:r>
            <a:br>
              <a:rPr lang="en-US"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در ﻣﺤﯿﻂ ﻫﺎی ﺑﺴﺘﻪ ، ﮐﻨﺘﺮل ﺣﺸﺮات و ﺟﻮﻧﺪﮔﺎن ، ﺑﻬﺪاﺷﺖ اﻣﺎﮐﻦ ﻋﻤﻮﻣﯽ </a:t>
            </a:r>
            <a:r>
              <a:rPr lang="fa-IR" sz="3200" dirty="0" smtClean="0">
                <a:solidFill>
                  <a:schemeClr val="tx1"/>
                </a:solidFill>
                <a:cs typeface="B Nazanin" panose="00000400000000000000" pitchFamily="2" charset="-78"/>
              </a:rPr>
              <a:t>و....</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06273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3463" b="3463"/>
          <a:stretch>
            <a:fillRect/>
          </a:stretch>
        </p:blipFill>
        <p:spPr>
          <a:xfrm>
            <a:off x="0" y="0"/>
            <a:ext cx="12192000" cy="6857999"/>
          </a:xfrm>
        </p:spPr>
      </p:pic>
    </p:spTree>
    <p:extLst>
      <p:ext uri="{BB962C8B-B14F-4D97-AF65-F5344CB8AC3E}">
        <p14:creationId xmlns:p14="http://schemas.microsoft.com/office/powerpoint/2010/main" val="3311384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890" y="568569"/>
            <a:ext cx="9611932" cy="5510257"/>
          </a:xfrm>
        </p:spPr>
        <p:txBody>
          <a:bodyPr>
            <a:normAutofit/>
          </a:bodyPr>
          <a:lstStyle/>
          <a:p>
            <a:pPr algn="just"/>
            <a:r>
              <a:rPr lang="fa-IR" sz="4000" dirty="0" smtClean="0">
                <a:solidFill>
                  <a:schemeClr val="tx1"/>
                </a:solidFill>
                <a:cs typeface="B Nazanin" panose="00000400000000000000" pitchFamily="2" charset="-78"/>
              </a:rPr>
              <a:t> </a:t>
            </a:r>
            <a:r>
              <a:rPr lang="fa-IR" sz="4000" dirty="0">
                <a:solidFill>
                  <a:schemeClr val="tx1"/>
                </a:solidFill>
                <a:cs typeface="B Nazanin" panose="00000400000000000000" pitchFamily="2" charset="-78"/>
              </a:rPr>
              <a:t>از دﯾﺪﮔﺎه ﮐﺎرﺑﺮدی ﻧﯿﺰ ﻣﯽ ﺗﻮان ﺑﻬﺪاﺷﺖ ﻣﺤﯿﻂ را ﺑﺪﯾﻦ </a:t>
            </a:r>
            <a:r>
              <a:rPr lang="fa-IR" sz="4000" dirty="0" smtClean="0">
                <a:solidFill>
                  <a:schemeClr val="tx1"/>
                </a:solidFill>
                <a:cs typeface="B Nazanin" panose="00000400000000000000" pitchFamily="2" charset="-78"/>
              </a:rPr>
              <a:t>ﺷﺮح</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ﺗﻌﺮﯾﻒ ﮐﺮد : " ﺑﻬﺪاﺷﺖ ﻣﺤﯿﻂ ﺗﮑﻮﯾﻦ ﻧﻈﻢ ﯾﺎﻓﺘﻪ ، ارﺗﻘﺎء و اﺟﺮای ﻣﻌﯿﺎرﻫﺎﯾﯽ اﺳﺖ ﮐﻪ ﺷﺮاﯾﻂ ﺧﺎرﺟﯽ ﻣﺴﺒﺐ ﺑﯿﻤﺎری ،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ﻧﺎﺗﻮاﻧﯽ و ﺳﻠﺐ آﺳﺎﯾﺶ از اﻧﺴﺎن را ﮐﻨﺘﺮل ﻣﯽ ﮐﻨﻨﺪ در اﯾﻦ ﻣﺠﻤﻮﻋﻪ ﻣﻌﯿﺎرﻫﺎی ﺳﺎﺧﺘﺎر ﯾﺎﻓﺘﻪ ﻋﻼوه ﺑﺮ ﺣﻔﻆ ﺳﻼﻣﺖ و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اﯾﻤﻨﯽ ، ﺟﻨﺒﻪ ﻫﺎی زﯾﺒﺎﯾﯽ ﺷﻨﺎﺧﺘﯽ ﻧﯿﺰ ﻣﺘﻨﺎﺳﺐ ﺑﺎ ﻧﯿﺎزﻫﺎ و اﻧﺘﻈﺎرات ﺟﺎﻣﻌﻪ ﻫﺪف ﮔﻨﺠﺎﻧﺪه ﻣﯽ </a:t>
            </a:r>
            <a:r>
              <a:rPr lang="fa-IR" sz="4000" dirty="0" smtClean="0">
                <a:solidFill>
                  <a:schemeClr val="tx1"/>
                </a:solidFill>
                <a:cs typeface="B Nazanin" panose="00000400000000000000" pitchFamily="2" charset="-78"/>
              </a:rPr>
              <a:t>ﺷﻮد</a:t>
            </a:r>
            <a:r>
              <a:rPr lang="en-US" sz="4000" dirty="0" smtClean="0">
                <a:solidFill>
                  <a:schemeClr val="tx1"/>
                </a:solidFill>
                <a:cs typeface="B Nazanin" panose="00000400000000000000" pitchFamily="2" charset="-78"/>
              </a:rPr>
              <a:t>.</a:t>
            </a:r>
            <a:r>
              <a:rPr lang="en-US" sz="4000" dirty="0"/>
              <a:t/>
            </a:r>
            <a:br>
              <a:rPr lang="en-US" sz="4000" dirty="0"/>
            </a:br>
            <a:endParaRPr lang="fa-IR" sz="4000" dirty="0"/>
          </a:p>
        </p:txBody>
      </p:sp>
    </p:spTree>
    <p:extLst>
      <p:ext uri="{BB962C8B-B14F-4D97-AF65-F5344CB8AC3E}">
        <p14:creationId xmlns:p14="http://schemas.microsoft.com/office/powerpoint/2010/main" val="345154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8698" y="607209"/>
            <a:ext cx="9144000" cy="5059496"/>
          </a:xfrm>
        </p:spPr>
        <p:txBody>
          <a:bodyPr>
            <a:normAutofit/>
          </a:bodyPr>
          <a:lstStyle/>
          <a:p>
            <a:pPr algn="just"/>
            <a:r>
              <a:rPr lang="en-US"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rPr>
              <a:t>ﺑﺮاﯾﻦ ا ﺳﺎس ﻣﻬﻤﺘﺮﯾﻦ ﻫﺪف ﺑﻬﺪاﺷﺖ ﻣﺤﯿﻂ ، ﻣﻄﺎﻟﻌﻪ ﻋﻮاﻣﻞ ﻣﺤﯿﻄﯽ ﻣﻀﺮ ﺑﺮای ﺳﻼﻣﺘﯽ اﻧﺴﺎن و ﺗﺸﺨﯿﺺ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و ﭘﯿﺸﮕﯿﺮی ، رﻓﻊ و ﮐﻨﺘﺮل اﺛﺮات ﺳﻮء ﻧﺎﺷﯽ از اﯾﻦ ﻋﻮاﻣﻞ ﺗﻠﻘﯽ ﻣﯽ ﮔﺮدد . ﺑﻬﺪاﺷﺖ ﻣﺤﯿﻂ ﺑﻪ ﻃﻮر ﻣﻮﮐّﺪ ﺳﻼﻣﺘﯽ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اﻧﺴﺎن و ﺑﻬﺪاﺷﺖ ﻣﺮدم را ﺑﻪ ﻋﻨﻮان ﻫﺪف اﺻﻠﯽ ﭘﯿﮕﯿﺮی ﻣﯽ ﮐﻨﺪ و ﮐﯿﻔﯿﺖ ﻣﺤﯿﻂ و ﺣﻔﻆ </a:t>
            </a:r>
            <a:r>
              <a:rPr lang="fa-IR" sz="4000" dirty="0" smtClean="0">
                <a:solidFill>
                  <a:schemeClr val="tx1"/>
                </a:solidFill>
                <a:cs typeface="B Nazanin" panose="00000400000000000000" pitchFamily="2" charset="-78"/>
              </a:rPr>
              <a:t>ﺳﻼمتی </a:t>
            </a:r>
            <a:r>
              <a:rPr lang="fa-IR" sz="4000" dirty="0">
                <a:solidFill>
                  <a:schemeClr val="tx1"/>
                </a:solidFill>
                <a:cs typeface="B Nazanin" panose="00000400000000000000" pitchFamily="2" charset="-78"/>
              </a:rPr>
              <a:t>اﮐﻮﺳﯿﺴﺘﻢ ﻫﺎ را ﺑﻪ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ﻃﻮر ﻏﯿﺮ ﻣﺴﺘﻘﯿﻢ ﻣﻮرد ﺗﻮﺟﻪ ﻗﺮار ﻣﯽ </a:t>
            </a:r>
            <a:r>
              <a:rPr lang="fa-IR" sz="4000" dirty="0" smtClean="0">
                <a:solidFill>
                  <a:schemeClr val="tx1"/>
                </a:solidFill>
                <a:cs typeface="B Nazanin" panose="00000400000000000000" pitchFamily="2" charset="-78"/>
              </a:rPr>
              <a:t>دﻫﺪ.</a:t>
            </a:r>
            <a:endParaRPr lang="fa-IR" sz="4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24276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1533" y="850006"/>
            <a:ext cx="7602828" cy="5383370"/>
          </a:xfrm>
        </p:spPr>
        <p:txBody>
          <a:bodyPr>
            <a:noAutofit/>
          </a:bodyPr>
          <a:lstStyle/>
          <a:p>
            <a:pPr algn="just"/>
            <a:r>
              <a:rPr lang="en-US" sz="3600" dirty="0">
                <a:cs typeface="B Nazanin" panose="00000400000000000000" pitchFamily="2" charset="-78"/>
              </a:rPr>
              <a:t> </a:t>
            </a:r>
            <a:r>
              <a:rPr lang="fa-IR" sz="3600" dirty="0">
                <a:solidFill>
                  <a:schemeClr val="tx1"/>
                </a:solidFill>
                <a:cs typeface="B Nazanin" panose="00000400000000000000" pitchFamily="2" charset="-78"/>
              </a:rPr>
              <a:t>ﺑﺮ اﯾﻦ اﺳﺎس ﻣﯽ ﺗﻮان اﺻﻠﯽ ﺗﺮﯾﻦ ﻣﺤﻮرﻫﺎی ﻓﻌﺎﻟﯿﺖ ﺑﻬﺪاﺷﺖ ﻣﺤﯿﻂ را ﺑﻪ ﺻﻮرت زﯾﺮ ﺑﯿﺎن ﻧﻤﻮد. </a:t>
            </a:r>
            <a:r>
              <a:rPr lang="en-US" sz="3600" dirty="0">
                <a:solidFill>
                  <a:schemeClr val="tx1"/>
                </a:solidFill>
                <a:cs typeface="B Nazanin" panose="00000400000000000000" pitchFamily="2" charset="-78"/>
              </a:rPr>
              <a:t/>
            </a:r>
            <a:br>
              <a:rPr lang="en-US" sz="36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 ﺑﺮرﺳﯽ و ﺗﻌﯿﯿﻦ ﻣﮑﺎﻧﯿﺴﻤﻬﺎی ﺑﯿﻤﺎری ﻫﺎی ﻣﻨﺘﻘﻠﻪ ﺗﻮﺳﻂ ﻣﺤﯿﻂ و ﻧﺤﻮه ﭘﯿﺸﮕﯿﺮی و ﮐﻨﺘﺮل آﻧﻬﺎ </a:t>
            </a:r>
            <a:r>
              <a:rPr lang="en-US" sz="3600" dirty="0">
                <a:solidFill>
                  <a:schemeClr val="tx1"/>
                </a:solidFill>
                <a:cs typeface="B Nazanin" panose="00000400000000000000" pitchFamily="2" charset="-78"/>
              </a:rPr>
              <a:t/>
            </a:r>
            <a:br>
              <a:rPr lang="en-US" sz="36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 ﺗﺄﻣﯿﻦ آب و ﻣﻮاد ﻏﺬاﯾﯽ ﺳﺎﻟﻢ </a:t>
            </a:r>
            <a:r>
              <a:rPr lang="en-US" sz="3600" dirty="0">
                <a:solidFill>
                  <a:schemeClr val="tx1"/>
                </a:solidFill>
                <a:cs typeface="B Nazanin" panose="00000400000000000000" pitchFamily="2" charset="-78"/>
              </a:rPr>
              <a:t/>
            </a:r>
            <a:br>
              <a:rPr lang="en-US" sz="36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 ﺗﺼﻔﯿﻪ و دﻓﻊ ﺑﻬﺪاﺷﺘﯽ ﻓﺎﺿﻼﺑﻬﺎ </a:t>
            </a:r>
            <a:r>
              <a:rPr lang="en-US" sz="3600" dirty="0">
                <a:solidFill>
                  <a:schemeClr val="tx1"/>
                </a:solidFill>
                <a:cs typeface="B Nazanin" panose="00000400000000000000" pitchFamily="2" charset="-78"/>
              </a:rPr>
              <a:t/>
            </a:r>
            <a:br>
              <a:rPr lang="en-US" sz="36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 دﻓﻊ و ﺗﺼﻔﯿﻪ ﻣﻮاد زاﯾﺪ ﺟﺎﻣﺪ و ﺳﻤﯽ اﻣﻮر </a:t>
            </a:r>
            <a:r>
              <a:rPr lang="en-US" sz="3600" dirty="0">
                <a:solidFill>
                  <a:schemeClr val="tx1"/>
                </a:solidFill>
                <a:cs typeface="B Nazanin" panose="00000400000000000000" pitchFamily="2" charset="-78"/>
              </a:rPr>
              <a:t>HSE </a:t>
            </a:r>
            <a:r>
              <a:rPr lang="fa-IR" sz="3600" dirty="0">
                <a:solidFill>
                  <a:schemeClr val="tx1"/>
                </a:solidFill>
                <a:cs typeface="B Nazanin" panose="00000400000000000000" pitchFamily="2" charset="-78"/>
              </a:rPr>
              <a:t>ﺷﺮﮐﺖ </a:t>
            </a:r>
            <a:r>
              <a:rPr lang="fa-IR" sz="3600" dirty="0" smtClean="0">
                <a:solidFill>
                  <a:schemeClr val="tx1"/>
                </a:solidFill>
                <a:cs typeface="B Nazanin" panose="00000400000000000000" pitchFamily="2" charset="-78"/>
              </a:rPr>
              <a:t>ﻣﻠﯽﺻﻨﺎ</a:t>
            </a:r>
            <a:r>
              <a:rPr lang="fa-IR" sz="3600" dirty="0" smtClean="0">
                <a:solidFill>
                  <a:schemeClr val="tx1"/>
                </a:solidFill>
                <a:cs typeface="B Nazanin" panose="00000400000000000000" pitchFamily="2" charset="-78"/>
              </a:rPr>
              <a:t>یع پتروشیمی</a:t>
            </a:r>
            <a:r>
              <a:rPr lang="en-US" sz="3600" dirty="0">
                <a:solidFill>
                  <a:schemeClr val="tx1"/>
                </a:solidFill>
                <a:cs typeface="B Nazanin" panose="00000400000000000000" pitchFamily="2" charset="-78"/>
              </a:rPr>
              <a:t/>
            </a:r>
            <a:br>
              <a:rPr lang="en-US" sz="36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 ﮐﺎﻫﺶ آﻟﻮدﮔﯽ ﻫﻮا ، آب ، ﻣﻮاد ﻏﺬاﯾﯽ و ﺻﺪا </a:t>
            </a:r>
            <a:r>
              <a:rPr lang="en-US" sz="3600" dirty="0"/>
              <a:t/>
            </a:r>
            <a:br>
              <a:rPr lang="en-US" sz="3600" dirty="0"/>
            </a:br>
            <a:r>
              <a:rPr lang="fa-IR" sz="3600" dirty="0" smtClean="0">
                <a:solidFill>
                  <a:schemeClr val="tx1"/>
                </a:solidFill>
                <a:cs typeface="B Nazanin" panose="00000400000000000000" pitchFamily="2" charset="-78"/>
              </a:rPr>
              <a:t>و موارد بیشمار دیگر...</a:t>
            </a:r>
            <a:endParaRPr lang="fa-IR" sz="3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53290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043" y="839028"/>
            <a:ext cx="9032383" cy="5201164"/>
          </a:xfrm>
        </p:spPr>
        <p:txBody>
          <a:bodyPr>
            <a:normAutofit/>
          </a:bodyPr>
          <a:lstStyle/>
          <a:p>
            <a:pPr algn="just"/>
            <a:r>
              <a:rPr lang="fa-IR" sz="4000" dirty="0">
                <a:solidFill>
                  <a:schemeClr val="tx1"/>
                </a:solidFill>
                <a:cs typeface="B Nazanin" panose="00000400000000000000" pitchFamily="2" charset="-78"/>
              </a:rPr>
              <a:t>اﻣﺮوزه ﺟﻬﺖ ﺗﺤﻘﻖ اﻫﺪاف ﺑﻬﺪاﺷﺖ ﻣﺤﯿﻂ ﺻﺮﻓﺎ ﻧﻤﯽ ﺗﻮان ﺑﻪ ﺗﻮان ﻓﮑﺮی و اﺟﺮاﯾﯽ ﻣﺘﺨﺼﺼﯿﻦ اﯾﻦ رﺷﺘﻪ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ﻣﺘّﮑﯽ ﺑﻮد . ﺣﻞ ﻣﺸﮑﻼت ﺑﻬﺪاﺷﺖ ﻣﺤﯿﻂ در ﭼﻬﺎر ﭼﻮب ﺷﺮاﯾﻂ ﮐ ﻨﻮﻧﯽ و آﺗﯽ ، ﻧﯿﺎزﻣﻨﺪ ﻣﺸﺎرﮐﺖ ﺳﺎﯾﺮ ﮔﺮوﻫﻬﺎی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ﺗﺨﺼﺼﯽ ( ﺑﺎ ﻣﻬﺎرﺗﻬﺎ و ﺗﺨﺼﺼﻬﺎﯾﯽ ﺑﻪ ﻏﯿﺮ از ﺑﻬﺪاﺷﺖ ﻣﺤﯿﻂ ) و ﻫﻤﭽﻨﯿﻦ دﺧﺎﻟﺖ ﻓﻌﺎل و ﻫﻤﮑﺎری اﻗﺸﺎر ﻣﺨﺘﻠﻒ </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a:solidFill>
                  <a:schemeClr val="tx1"/>
                </a:solidFill>
                <a:cs typeface="B Nazanin" panose="00000400000000000000" pitchFamily="2" charset="-78"/>
              </a:rPr>
              <a:t>ﻣﺮدم اﺳﺖ.</a:t>
            </a:r>
            <a:r>
              <a:rPr lang="en-US" sz="4000" dirty="0"/>
              <a:t/>
            </a:r>
            <a:br>
              <a:rPr lang="en-US" sz="4000" dirty="0"/>
            </a:br>
            <a:endParaRPr lang="fa-IR" sz="4000" dirty="0">
              <a:cs typeface="B Nazanin" panose="00000400000000000000" pitchFamily="2" charset="-78"/>
            </a:endParaRPr>
          </a:p>
        </p:txBody>
      </p:sp>
    </p:spTree>
    <p:extLst>
      <p:ext uri="{BB962C8B-B14F-4D97-AF65-F5344CB8AC3E}">
        <p14:creationId xmlns:p14="http://schemas.microsoft.com/office/powerpoint/2010/main" val="352906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589213" y="412750"/>
            <a:ext cx="8915400" cy="4364038"/>
          </a:xfrm>
        </p:spPr>
        <p:txBody>
          <a:bodyPr/>
          <a:lstStyle/>
          <a:p>
            <a:pPr algn="r" rtl="1">
              <a:lnSpc>
                <a:spcPct val="155000"/>
              </a:lnSpc>
            </a:pPr>
            <a:r>
              <a:rPr lang="fa-IR" sz="4000" dirty="0">
                <a:solidFill>
                  <a:schemeClr val="tx1">
                    <a:lumMod val="95000"/>
                    <a:lumOff val="5000"/>
                  </a:schemeClr>
                </a:solidFill>
                <a:cs typeface="B Nazanin" panose="00000400000000000000" pitchFamily="2" charset="-78"/>
              </a:rPr>
              <a:t>سيستم مديريت </a:t>
            </a:r>
            <a:br>
              <a:rPr lang="fa-IR" sz="4000" dirty="0">
                <a:solidFill>
                  <a:schemeClr val="tx1">
                    <a:lumMod val="95000"/>
                    <a:lumOff val="5000"/>
                  </a:schemeClr>
                </a:solidFill>
                <a:cs typeface="B Nazanin" panose="00000400000000000000" pitchFamily="2" charset="-78"/>
              </a:rPr>
            </a:br>
            <a:r>
              <a:rPr lang="fa-IR" dirty="0">
                <a:solidFill>
                  <a:schemeClr val="tx1">
                    <a:lumMod val="95000"/>
                    <a:lumOff val="5000"/>
                  </a:schemeClr>
                </a:solidFill>
                <a:cs typeface="B Nazanin" panose="00000400000000000000" pitchFamily="2" charset="-78"/>
              </a:rPr>
              <a:t>ايمني، بهداشت و مح</a:t>
            </a:r>
            <a:r>
              <a:rPr lang="ar-SA" dirty="0">
                <a:solidFill>
                  <a:schemeClr val="tx1">
                    <a:lumMod val="95000"/>
                    <a:lumOff val="5000"/>
                  </a:schemeClr>
                </a:solidFill>
                <a:cs typeface="B Nazanin" panose="00000400000000000000" pitchFamily="2" charset="-78"/>
              </a:rPr>
              <a:t>ي</a:t>
            </a:r>
            <a:r>
              <a:rPr lang="fa-IR" dirty="0">
                <a:solidFill>
                  <a:schemeClr val="tx1">
                    <a:lumMod val="95000"/>
                    <a:lumOff val="5000"/>
                  </a:schemeClr>
                </a:solidFill>
                <a:cs typeface="B Nazanin" panose="00000400000000000000" pitchFamily="2" charset="-78"/>
              </a:rPr>
              <a:t>ط ز</a:t>
            </a:r>
            <a:r>
              <a:rPr lang="ar-SA" dirty="0">
                <a:solidFill>
                  <a:schemeClr val="tx1">
                    <a:lumMod val="95000"/>
                    <a:lumOff val="5000"/>
                  </a:schemeClr>
                </a:solidFill>
                <a:cs typeface="B Nazanin" panose="00000400000000000000" pitchFamily="2" charset="-78"/>
              </a:rPr>
              <a:t>ي</a:t>
            </a:r>
            <a:r>
              <a:rPr lang="fa-IR" dirty="0">
                <a:solidFill>
                  <a:schemeClr val="tx1">
                    <a:lumMod val="95000"/>
                    <a:lumOff val="5000"/>
                  </a:schemeClr>
                </a:solidFill>
                <a:cs typeface="B Nazanin" panose="00000400000000000000" pitchFamily="2" charset="-78"/>
              </a:rPr>
              <a:t>ست</a:t>
            </a:r>
            <a:br>
              <a:rPr lang="fa-IR" dirty="0">
                <a:solidFill>
                  <a:schemeClr val="tx1">
                    <a:lumMod val="95000"/>
                    <a:lumOff val="5000"/>
                  </a:schemeClr>
                </a:solidFill>
                <a:cs typeface="B Nazanin" panose="00000400000000000000" pitchFamily="2" charset="-78"/>
              </a:rPr>
            </a:br>
            <a:r>
              <a:rPr lang="en-US" dirty="0">
                <a:solidFill>
                  <a:schemeClr val="tx1">
                    <a:lumMod val="95000"/>
                    <a:lumOff val="5000"/>
                  </a:schemeClr>
                </a:solidFill>
                <a:cs typeface="B Nazanin" panose="00000400000000000000" pitchFamily="2" charset="-78"/>
              </a:rPr>
              <a:t>(</a:t>
            </a:r>
            <a:r>
              <a:rPr lang="en-US" b="1" dirty="0">
                <a:solidFill>
                  <a:schemeClr val="tx1">
                    <a:lumMod val="95000"/>
                    <a:lumOff val="5000"/>
                  </a:schemeClr>
                </a:solidFill>
                <a:latin typeface="Times New Roman" panose="02020603050405020304" pitchFamily="18" charset="0"/>
                <a:cs typeface="B Nazanin" panose="00000400000000000000" pitchFamily="2" charset="-78"/>
              </a:rPr>
              <a:t>HSE)</a:t>
            </a:r>
          </a:p>
        </p:txBody>
      </p:sp>
    </p:spTree>
    <p:extLst>
      <p:ext uri="{BB962C8B-B14F-4D97-AF65-F5344CB8AC3E}">
        <p14:creationId xmlns:p14="http://schemas.microsoft.com/office/powerpoint/2010/main" val="4114192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9631"/>
            <a:ext cx="9144000" cy="1247350"/>
          </a:xfrm>
        </p:spPr>
        <p:txBody>
          <a:bodyPr>
            <a:normAutofit/>
          </a:bodyPr>
          <a:lstStyle/>
          <a:p>
            <a:pPr algn="r"/>
            <a:r>
              <a:rPr lang="fa-IR" sz="4000" dirty="0" smtClean="0">
                <a:cs typeface="B Nazanin" panose="00000400000000000000" pitchFamily="2" charset="-78"/>
              </a:rPr>
              <a:t> </a:t>
            </a:r>
            <a:r>
              <a:rPr lang="fa-IR" sz="4000" dirty="0">
                <a:cs typeface="B Nazanin" panose="00000400000000000000" pitchFamily="2" charset="-78"/>
              </a:rPr>
              <a:t>نگرانی‌های بهداشت محیط شامل موارد زیر </a:t>
            </a:r>
            <a:r>
              <a:rPr lang="fa-IR" sz="4000" dirty="0" smtClean="0">
                <a:cs typeface="B Nazanin" panose="00000400000000000000" pitchFamily="2" charset="-78"/>
              </a:rPr>
              <a:t>می‌باشد:</a:t>
            </a:r>
            <a:endParaRPr lang="fa-IR" sz="4000" dirty="0">
              <a:cs typeface="B Nazanin" panose="00000400000000000000" pitchFamily="2" charset="-78"/>
            </a:endParaRPr>
          </a:p>
        </p:txBody>
      </p:sp>
      <p:sp>
        <p:nvSpPr>
          <p:cNvPr id="3" name="Subtitle 2"/>
          <p:cNvSpPr>
            <a:spLocks noGrp="1"/>
          </p:cNvSpPr>
          <p:nvPr>
            <p:ph type="subTitle" idx="1"/>
          </p:nvPr>
        </p:nvSpPr>
        <p:spPr>
          <a:xfrm>
            <a:off x="1524000" y="2550018"/>
            <a:ext cx="9144000" cy="3374264"/>
          </a:xfrm>
        </p:spPr>
        <p:txBody>
          <a:bodyPr/>
          <a:lstStyle/>
          <a:p>
            <a:pPr lvl="0" algn="just"/>
            <a:r>
              <a:rPr lang="fa-IR" sz="4000" dirty="0" smtClean="0">
                <a:solidFill>
                  <a:schemeClr val="tx1"/>
                </a:solidFill>
                <a:cs typeface="B Nazanin" panose="00000400000000000000" pitchFamily="2" charset="-78"/>
              </a:rPr>
              <a:t>*مدیریت</a:t>
            </a:r>
            <a:r>
              <a:rPr lang="fa-IR"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hlinkClick r:id="rId2" tooltip="مواد خطرناک زیستی (صفحه وجود ندارد)"/>
              </a:rPr>
              <a:t>مواد خطرناک زیستی</a:t>
            </a:r>
            <a:r>
              <a:rPr lang="fa-IR" sz="4000" dirty="0">
                <a:solidFill>
                  <a:schemeClr val="tx1"/>
                </a:solidFill>
                <a:cs typeface="B Nazanin" panose="00000400000000000000" pitchFamily="2" charset="-78"/>
              </a:rPr>
              <a:t>، از جمله مدیریت زباله‌های خطرناک، بازسازی مکان‌های آلوده، جلوگیری از نشت </a:t>
            </a:r>
            <a:r>
              <a:rPr lang="fa-IR" sz="4000" dirty="0">
                <a:solidFill>
                  <a:schemeClr val="tx1"/>
                </a:solidFill>
                <a:cs typeface="B Nazanin" panose="00000400000000000000" pitchFamily="2" charset="-78"/>
                <a:hlinkClick r:id="rId3" tooltip="مخازن ذخیره زیرزمینی (صفحه وجود ندارد)"/>
              </a:rPr>
              <a:t>مخازن ذخیره زیرزمینی</a:t>
            </a:r>
            <a:r>
              <a:rPr lang="fa-IR" sz="4000" dirty="0">
                <a:solidFill>
                  <a:schemeClr val="tx1"/>
                </a:solidFill>
                <a:cs typeface="B Nazanin" panose="00000400000000000000" pitchFamily="2" charset="-78"/>
              </a:rPr>
              <a:t>، جلوگیری از انتشار مواد خطرناک به محیط زیست و پاسخ به شرایط اضطراری ناشی از انتشار این گونه مواد</a:t>
            </a:r>
            <a:r>
              <a:rPr lang="en-US" sz="4000" dirty="0">
                <a:solidFill>
                  <a:schemeClr val="tx1"/>
                </a:solidFill>
                <a:cs typeface="B Nazanin" panose="00000400000000000000" pitchFamily="2" charset="-78"/>
              </a:rPr>
              <a:t>.</a:t>
            </a:r>
          </a:p>
          <a:p>
            <a:endParaRPr lang="fa-IR" dirty="0"/>
          </a:p>
        </p:txBody>
      </p:sp>
    </p:spTree>
    <p:extLst>
      <p:ext uri="{BB962C8B-B14F-4D97-AF65-F5344CB8AC3E}">
        <p14:creationId xmlns:p14="http://schemas.microsoft.com/office/powerpoint/2010/main" val="4096668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8805" y="555692"/>
            <a:ext cx="8066467" cy="5806471"/>
          </a:xfrm>
        </p:spPr>
        <p:txBody>
          <a:bodyPr>
            <a:noAutofit/>
          </a:bodyPr>
          <a:lstStyle/>
          <a:p>
            <a:pPr algn="just"/>
            <a:r>
              <a:rPr lang="fa-IR" sz="4000" dirty="0" smtClean="0">
                <a:solidFill>
                  <a:schemeClr val="tx1"/>
                </a:solidFill>
                <a:cs typeface="B Nazanin" panose="00000400000000000000" pitchFamily="2" charset="-78"/>
                <a:hlinkClick r:id="rId2" tooltip="مسکن"/>
              </a:rPr>
              <a:t>*مسکن</a:t>
            </a:r>
            <a:r>
              <a:rPr lang="fa-IR" sz="4000" dirty="0">
                <a:solidFill>
                  <a:schemeClr val="tx1"/>
                </a:solidFill>
                <a:cs typeface="B Nazanin" panose="00000400000000000000" pitchFamily="2" charset="-78"/>
              </a:rPr>
              <a:t>، از جمله کاهش خانه‌های استاندارد و بازرسی از </a:t>
            </a:r>
            <a:r>
              <a:rPr lang="fa-IR" sz="4000" dirty="0">
                <a:solidFill>
                  <a:schemeClr val="tx1"/>
                </a:solidFill>
                <a:cs typeface="B Nazanin" panose="00000400000000000000" pitchFamily="2" charset="-78"/>
                <a:hlinkClick r:id="rId3" tooltip="زندان‌ها (صفحه وجود ندارد)"/>
              </a:rPr>
              <a:t>زندان‌ها</a:t>
            </a:r>
            <a:r>
              <a:rPr lang="en-US"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rPr>
              <a:t>و </a:t>
            </a:r>
            <a:r>
              <a:rPr lang="fa-IR" sz="4000" dirty="0">
                <a:solidFill>
                  <a:schemeClr val="tx1"/>
                </a:solidFill>
                <a:cs typeface="B Nazanin" panose="00000400000000000000" pitchFamily="2" charset="-78"/>
                <a:hlinkClick r:id="rId4" tooltip="زندانیان (صفحه وجود ندارد)"/>
              </a:rPr>
              <a:t>زندانیان</a:t>
            </a:r>
            <a:r>
              <a:rPr lang="en-US" sz="4000" dirty="0">
                <a:solidFill>
                  <a:schemeClr val="tx1"/>
                </a:solidFill>
                <a:cs typeface="B Nazanin" panose="00000400000000000000" pitchFamily="2" charset="-78"/>
              </a:rPr>
              <a:t>.</a:t>
            </a:r>
            <a:br>
              <a:rPr lang="en-US" sz="4000" dirty="0">
                <a:solidFill>
                  <a:schemeClr val="tx1"/>
                </a:solidFill>
                <a:cs typeface="B Nazanin" panose="00000400000000000000" pitchFamily="2" charset="-78"/>
              </a:rPr>
            </a:br>
            <a:r>
              <a:rPr lang="fa-IR" sz="4000" dirty="0" smtClean="0">
                <a:solidFill>
                  <a:schemeClr val="tx1"/>
                </a:solidFill>
                <a:cs typeface="B Nazanin" panose="00000400000000000000" pitchFamily="2" charset="-78"/>
              </a:rPr>
              <a:t>*</a:t>
            </a:r>
            <a:r>
              <a:rPr lang="fa-IR" sz="4000" dirty="0" smtClean="0">
                <a:solidFill>
                  <a:schemeClr val="tx1"/>
                </a:solidFill>
                <a:cs typeface="B Nazanin" panose="00000400000000000000" pitchFamily="2" charset="-78"/>
                <a:hlinkClick r:id="rId5" tooltip="ایمنی غذا (صفحه وجود ندارد)"/>
              </a:rPr>
              <a:t>ایمنی </a:t>
            </a:r>
            <a:r>
              <a:rPr lang="fa-IR" sz="4000" dirty="0">
                <a:solidFill>
                  <a:schemeClr val="tx1"/>
                </a:solidFill>
                <a:cs typeface="B Nazanin" panose="00000400000000000000" pitchFamily="2" charset="-78"/>
                <a:hlinkClick r:id="rId5" tooltip="ایمنی غذا (صفحه وجود ندارد)"/>
              </a:rPr>
              <a:t>غذا</a:t>
            </a:r>
            <a:r>
              <a:rPr lang="en-US"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rPr>
              <a:t>شامل </a:t>
            </a:r>
            <a:r>
              <a:rPr lang="fa-IR" sz="4000" dirty="0">
                <a:solidFill>
                  <a:schemeClr val="tx1"/>
                </a:solidFill>
                <a:cs typeface="B Nazanin" panose="00000400000000000000" pitchFamily="2" charset="-78"/>
                <a:hlinkClick r:id="rId6" tooltip="کشاورزی"/>
              </a:rPr>
              <a:t>کشاورزی</a:t>
            </a:r>
            <a:r>
              <a:rPr lang="fa-IR"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hlinkClick r:id="rId7" tooltip="حمل و نقل"/>
              </a:rPr>
              <a:t>حمل و نقل</a:t>
            </a:r>
            <a:r>
              <a:rPr lang="fa-IR"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hlinkClick r:id="rId8" tooltip="پروسه تهیه غذا (صفحه وجود ندارد)"/>
              </a:rPr>
              <a:t>پروسه تهیه غذا</a:t>
            </a:r>
            <a:r>
              <a:rPr lang="fa-IR"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hlinkClick r:id="rId9" tooltip="عمده فروشی"/>
              </a:rPr>
              <a:t>عمده فروشی</a:t>
            </a:r>
            <a:r>
              <a:rPr lang="en-US"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rPr>
              <a:t>و </a:t>
            </a:r>
            <a:r>
              <a:rPr lang="fa-IR" sz="4000" dirty="0">
                <a:solidFill>
                  <a:schemeClr val="tx1"/>
                </a:solidFill>
                <a:cs typeface="B Nazanin" panose="00000400000000000000" pitchFamily="2" charset="-78"/>
                <a:hlinkClick r:id="rId10" tooltip="خرده فروشی"/>
              </a:rPr>
              <a:t>خرده فروشی</a:t>
            </a:r>
            <a:r>
              <a:rPr lang="en-US" sz="4000" dirty="0">
                <a:solidFill>
                  <a:schemeClr val="tx1"/>
                </a:solidFill>
                <a:cs typeface="B Nazanin" panose="00000400000000000000" pitchFamily="2" charset="-78"/>
              </a:rPr>
              <a:t> </a:t>
            </a:r>
            <a:r>
              <a:rPr lang="fa-IR" sz="4000" dirty="0">
                <a:solidFill>
                  <a:schemeClr val="tx1"/>
                </a:solidFill>
                <a:cs typeface="B Nazanin" panose="00000400000000000000" pitchFamily="2" charset="-78"/>
              </a:rPr>
              <a:t>و فروش</a:t>
            </a:r>
            <a:r>
              <a:rPr lang="en-US" sz="4000" dirty="0" smtClean="0">
                <a:solidFill>
                  <a:schemeClr val="tx1"/>
                </a:solidFill>
                <a:cs typeface="B Nazanin" panose="00000400000000000000" pitchFamily="2" charset="-78"/>
              </a:rPr>
              <a:t>.</a:t>
            </a:r>
            <a:r>
              <a:rPr lang="en-US" sz="4000" dirty="0">
                <a:solidFill>
                  <a:schemeClr val="tx1"/>
                </a:solidFill>
                <a:cs typeface="B Nazanin" panose="00000400000000000000" pitchFamily="2" charset="-78"/>
              </a:rPr>
              <a:t/>
            </a:r>
            <a:br>
              <a:rPr lang="en-US" sz="4000" dirty="0">
                <a:solidFill>
                  <a:schemeClr val="tx1"/>
                </a:solidFill>
                <a:cs typeface="B Nazanin" panose="00000400000000000000" pitchFamily="2" charset="-78"/>
              </a:rPr>
            </a:br>
            <a:r>
              <a:rPr lang="fa-IR" sz="4000" dirty="0" smtClean="0">
                <a:solidFill>
                  <a:schemeClr val="tx1"/>
                </a:solidFill>
                <a:cs typeface="B Nazanin" panose="00000400000000000000" pitchFamily="2" charset="-78"/>
              </a:rPr>
              <a:t>*قرار </a:t>
            </a:r>
            <a:r>
              <a:rPr lang="fa-IR" sz="4000" dirty="0">
                <a:solidFill>
                  <a:schemeClr val="tx1"/>
                </a:solidFill>
                <a:cs typeface="B Nazanin" panose="00000400000000000000" pitchFamily="2" charset="-78"/>
              </a:rPr>
              <a:t>گرفتن در معرض مواد شیمیایی سمی که ممکن است در محصولات مصرفی، مسکن، محل‌های کار، هوا، آب و خاک وجود داشته </a:t>
            </a:r>
            <a:r>
              <a:rPr lang="fa-IR" sz="4000" dirty="0" smtClean="0">
                <a:solidFill>
                  <a:schemeClr val="tx1"/>
                </a:solidFill>
                <a:cs typeface="B Nazanin" panose="00000400000000000000" pitchFamily="2" charset="-78"/>
              </a:rPr>
              <a:t>باشند.</a:t>
            </a:r>
            <a:br>
              <a:rPr lang="fa-IR" sz="4000" dirty="0" smtClean="0">
                <a:solidFill>
                  <a:schemeClr val="tx1"/>
                </a:solidFill>
                <a:cs typeface="B Nazanin" panose="00000400000000000000" pitchFamily="2" charset="-78"/>
              </a:rPr>
            </a:br>
            <a:r>
              <a:rPr lang="fa-IR" sz="4000" dirty="0" smtClean="0">
                <a:solidFill>
                  <a:schemeClr val="tx1"/>
                </a:solidFill>
                <a:cs typeface="B Nazanin" panose="00000400000000000000" pitchFamily="2" charset="-78"/>
              </a:rPr>
              <a:t>*کنترل حامل ها و حیوانات دیگر که ممکن است عوامل بیماریزا را انتقال دهند از جمله : پشه ها،جوندگان،مگسها وسوسکها.</a:t>
            </a:r>
            <a:endParaRPr lang="fa-IR" sz="4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19966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9713" y="515155"/>
            <a:ext cx="8285408" cy="5885644"/>
          </a:xfrm>
        </p:spPr>
        <p:txBody>
          <a:bodyPr>
            <a:noAutofit/>
          </a:bodyPr>
          <a:lstStyle/>
          <a:p>
            <a:pPr lvl="0" algn="just" rtl="0"/>
            <a:r>
              <a:rPr lang="fa-IR" sz="3600" dirty="0" smtClean="0">
                <a:solidFill>
                  <a:schemeClr val="tx1"/>
                </a:solidFill>
                <a:cs typeface="B Nazanin" panose="00000400000000000000" pitchFamily="2" charset="-78"/>
              </a:rPr>
              <a:t>*مدیریت</a:t>
            </a:r>
            <a:r>
              <a:rPr lang="fa-IR" sz="3600" dirty="0">
                <a:solidFill>
                  <a:schemeClr val="tx1"/>
                </a:solidFill>
                <a:cs typeface="B Nazanin" panose="00000400000000000000" pitchFamily="2" charset="-78"/>
              </a:rPr>
              <a:t> </a:t>
            </a:r>
            <a:r>
              <a:rPr lang="fa-IR" sz="3600" dirty="0">
                <a:solidFill>
                  <a:schemeClr val="tx1"/>
                </a:solidFill>
                <a:cs typeface="B Nazanin" panose="00000400000000000000" pitchFamily="2" charset="-78"/>
                <a:hlinkClick r:id="rId2" tooltip="مواد زائد جامد (صفحه وجود ندارد)"/>
              </a:rPr>
              <a:t>مواد زائد جامد</a:t>
            </a:r>
            <a:r>
              <a:rPr lang="fa-IR" sz="3600" dirty="0">
                <a:solidFill>
                  <a:schemeClr val="tx1"/>
                </a:solidFill>
                <a:cs typeface="B Nazanin" panose="00000400000000000000" pitchFamily="2" charset="-78"/>
              </a:rPr>
              <a:t>، از جمله محل‌های </a:t>
            </a:r>
            <a:r>
              <a:rPr lang="fa-IR" sz="3600" dirty="0">
                <a:solidFill>
                  <a:schemeClr val="tx1"/>
                </a:solidFill>
                <a:cs typeface="B Nazanin" panose="00000400000000000000" pitchFamily="2" charset="-78"/>
                <a:hlinkClick r:id="rId3" tooltip="دفن زباله (صفحه وجود ندارد)"/>
              </a:rPr>
              <a:t>دفن زباله</a:t>
            </a:r>
            <a:r>
              <a:rPr lang="fa-IR" sz="3600" dirty="0">
                <a:solidFill>
                  <a:schemeClr val="tx1"/>
                </a:solidFill>
                <a:cs typeface="B Nazanin" panose="00000400000000000000" pitchFamily="2" charset="-78"/>
              </a:rPr>
              <a:t>، امکانات </a:t>
            </a:r>
            <a:r>
              <a:rPr lang="fa-IR" sz="3600" dirty="0">
                <a:solidFill>
                  <a:schemeClr val="tx1"/>
                </a:solidFill>
                <a:cs typeface="B Nazanin" panose="00000400000000000000" pitchFamily="2" charset="-78"/>
                <a:hlinkClick r:id="rId4" tooltip="بازیافت"/>
              </a:rPr>
              <a:t>بازیافت</a:t>
            </a:r>
            <a:r>
              <a:rPr lang="fa-IR" sz="3600" dirty="0">
                <a:solidFill>
                  <a:schemeClr val="tx1"/>
                </a:solidFill>
                <a:cs typeface="B Nazanin" panose="00000400000000000000" pitchFamily="2" charset="-78"/>
              </a:rPr>
              <a:t>، کود دادن و ایستگاه‌های انتقال زباله‌های </a:t>
            </a:r>
            <a:r>
              <a:rPr lang="fa-IR" sz="3600" dirty="0" smtClean="0">
                <a:solidFill>
                  <a:schemeClr val="tx1"/>
                </a:solidFill>
                <a:cs typeface="B Nazanin" panose="00000400000000000000" pitchFamily="2" charset="-78"/>
              </a:rPr>
              <a:t>جامد.</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*آب سالم و پیشگیری </a:t>
            </a:r>
            <a:r>
              <a:rPr lang="fa-IR" sz="3600" dirty="0">
                <a:solidFill>
                  <a:schemeClr val="tx1"/>
                </a:solidFill>
                <a:cs typeface="B Nazanin" panose="00000400000000000000" pitchFamily="2" charset="-78"/>
              </a:rPr>
              <a:t>از بیماریهای آبهای تفریحی از </a:t>
            </a:r>
            <a:r>
              <a:rPr lang="fa-IR" sz="3600" dirty="0" smtClean="0">
                <a:solidFill>
                  <a:schemeClr val="tx1"/>
                </a:solidFill>
                <a:cs typeface="B Nazanin" panose="00000400000000000000" pitchFamily="2" charset="-78"/>
              </a:rPr>
              <a:t>جمله</a:t>
            </a:r>
            <a:r>
              <a:rPr lang="fa-IR" sz="3600" dirty="0">
                <a:solidFill>
                  <a:schemeClr val="tx1"/>
                </a:solidFill>
                <a:cs typeface="B Nazanin" panose="00000400000000000000" pitchFamily="2" charset="-78"/>
              </a:rPr>
              <a:t> </a:t>
            </a:r>
            <a:r>
              <a:rPr lang="fa-IR" sz="3600" dirty="0">
                <a:solidFill>
                  <a:schemeClr val="tx1"/>
                </a:solidFill>
                <a:cs typeface="B Nazanin" panose="00000400000000000000" pitchFamily="2" charset="-78"/>
                <a:hlinkClick r:id="rId5" tooltip="استخرهای شنا (صفحه وجود ندارد)"/>
              </a:rPr>
              <a:t>استخرهای شنا</a:t>
            </a:r>
            <a:r>
              <a:rPr lang="fa-IR" sz="3600" dirty="0">
                <a:solidFill>
                  <a:schemeClr val="tx1"/>
                </a:solidFill>
                <a:cs typeface="B Nazanin" panose="00000400000000000000" pitchFamily="2" charset="-78"/>
              </a:rPr>
              <a:t>، چشمه‌های معدنی، </a:t>
            </a:r>
            <a:r>
              <a:rPr lang="fa-IR" sz="3600" dirty="0" smtClean="0">
                <a:solidFill>
                  <a:schemeClr val="tx1"/>
                </a:solidFill>
                <a:cs typeface="B Nazanin" panose="00000400000000000000" pitchFamily="2" charset="-78"/>
                <a:hlinkClick r:id="rId6" tooltip="اقیانوس"/>
              </a:rPr>
              <a:t>اقیانوسها</a:t>
            </a:r>
            <a:r>
              <a:rPr lang="fa-IR" sz="3600" dirty="0" smtClean="0">
                <a:solidFill>
                  <a:schemeClr val="tx1"/>
                </a:solidFill>
                <a:cs typeface="B Nazanin" panose="00000400000000000000" pitchFamily="2" charset="-78"/>
              </a:rPr>
              <a:t> و حمام های آب شیرین.</a:t>
            </a:r>
            <a:r>
              <a:rPr lang="en-US" sz="3600" dirty="0">
                <a:solidFill>
                  <a:schemeClr val="tx1"/>
                </a:solidFill>
                <a:cs typeface="B Nazanin" panose="00000400000000000000" pitchFamily="2" charset="-78"/>
              </a:rPr>
              <a:t> </a:t>
            </a:r>
            <a:br>
              <a:rPr lang="en-US" sz="3600" dirty="0">
                <a:solidFill>
                  <a:schemeClr val="tx1"/>
                </a:solidFill>
                <a:cs typeface="B Nazanin" panose="00000400000000000000" pitchFamily="2" charset="-78"/>
              </a:rPr>
            </a:br>
            <a:r>
              <a:rPr lang="en-US" sz="3600" dirty="0">
                <a:solidFill>
                  <a:schemeClr val="tx1"/>
                </a:solidFill>
                <a:cs typeface="B Nazanin" panose="00000400000000000000" pitchFamily="2" charset="-78"/>
              </a:rPr>
              <a:t> </a:t>
            </a:r>
            <a:r>
              <a:rPr lang="fa-IR" sz="3600" dirty="0" smtClean="0">
                <a:solidFill>
                  <a:schemeClr val="tx1"/>
                </a:solidFill>
                <a:cs typeface="B Nazanin" panose="00000400000000000000" pitchFamily="2" charset="-78"/>
              </a:rPr>
              <a:t>*کنترول آلودگیهای صوتی وبهداشت محیط کار.</a:t>
            </a:r>
            <a:br>
              <a:rPr lang="fa-IR" sz="3600" dirty="0" smtClean="0">
                <a:solidFill>
                  <a:schemeClr val="tx1"/>
                </a:solidFill>
                <a:cs typeface="B Nazanin" panose="00000400000000000000" pitchFamily="2" charset="-78"/>
              </a:rPr>
            </a:br>
            <a:r>
              <a:rPr lang="fa-IR" sz="3600" dirty="0" smtClean="0">
                <a:solidFill>
                  <a:schemeClr val="tx1"/>
                </a:solidFill>
                <a:cs typeface="B Nazanin" panose="00000400000000000000" pitchFamily="2" charset="-78"/>
              </a:rPr>
              <a:t>*مدیریت</a:t>
            </a:r>
            <a:r>
              <a:rPr lang="fa-IR" sz="3600" dirty="0">
                <a:solidFill>
                  <a:schemeClr val="tx1"/>
                </a:solidFill>
                <a:cs typeface="B Nazanin" panose="00000400000000000000" pitchFamily="2" charset="-78"/>
              </a:rPr>
              <a:t> </a:t>
            </a:r>
            <a:r>
              <a:rPr lang="fa-IR" sz="3600" dirty="0">
                <a:solidFill>
                  <a:schemeClr val="tx1"/>
                </a:solidFill>
                <a:cs typeface="B Nazanin" panose="00000400000000000000" pitchFamily="2" charset="-78"/>
                <a:hlinkClick r:id="rId7" tooltip="مواد خطرناک زیستی (صفحه وجود ندارد)"/>
              </a:rPr>
              <a:t>مواد خطرناک زیستی</a:t>
            </a:r>
            <a:r>
              <a:rPr lang="fa-IR" sz="3600" dirty="0">
                <a:solidFill>
                  <a:schemeClr val="tx1"/>
                </a:solidFill>
                <a:cs typeface="B Nazanin" panose="00000400000000000000" pitchFamily="2" charset="-78"/>
              </a:rPr>
              <a:t>، از جمله مدیریت زباله‌های خطرناک، بازسازی مکان‌های آلوده، جلوگیری از نشت </a:t>
            </a:r>
            <a:r>
              <a:rPr lang="fa-IR" sz="3600" dirty="0">
                <a:solidFill>
                  <a:schemeClr val="tx1"/>
                </a:solidFill>
                <a:cs typeface="B Nazanin" panose="00000400000000000000" pitchFamily="2" charset="-78"/>
                <a:hlinkClick r:id="rId8" tooltip="مخازن ذخیره زیرزمینی (صفحه وجود ندارد)"/>
              </a:rPr>
              <a:t>مخازن ذخیره زیرزمینی</a:t>
            </a:r>
            <a:r>
              <a:rPr lang="fa-IR" sz="3600" dirty="0">
                <a:solidFill>
                  <a:schemeClr val="tx1"/>
                </a:solidFill>
                <a:cs typeface="B Nazanin" panose="00000400000000000000" pitchFamily="2" charset="-78"/>
              </a:rPr>
              <a:t>، جلوگیری از انتشار مواد خطرناک به محیط </a:t>
            </a:r>
            <a:r>
              <a:rPr lang="fa-IR" sz="3600" dirty="0" smtClean="0">
                <a:solidFill>
                  <a:schemeClr val="tx1"/>
                </a:solidFill>
                <a:cs typeface="B Nazanin" panose="00000400000000000000" pitchFamily="2" charset="-78"/>
              </a:rPr>
              <a:t>زیست. </a:t>
            </a:r>
            <a:endParaRPr lang="fa-IR" sz="3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34854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618" y="759853"/>
            <a:ext cx="8770512" cy="5396247"/>
          </a:xfrm>
        </p:spPr>
      </p:pic>
    </p:spTree>
    <p:extLst>
      <p:ext uri="{BB962C8B-B14F-4D97-AF65-F5344CB8AC3E}">
        <p14:creationId xmlns:p14="http://schemas.microsoft.com/office/powerpoint/2010/main" val="3361716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305" y="839028"/>
            <a:ext cx="9144000" cy="5278437"/>
          </a:xfrm>
        </p:spPr>
        <p:txBody>
          <a:bodyPr>
            <a:normAutofit/>
          </a:bodyPr>
          <a:lstStyle/>
          <a:p>
            <a:pPr algn="just"/>
            <a:r>
              <a:rPr lang="fa-IR" sz="4000" dirty="0">
                <a:solidFill>
                  <a:schemeClr val="tx1"/>
                </a:solidFill>
                <a:cs typeface="B Nazanin" panose="00000400000000000000" pitchFamily="2" charset="-78"/>
              </a:rPr>
              <a:t>بر اساس برآوردهای اخیر، حدود ۵ تا ۱۰ درصد از ناتوانی تعدیل سال‌های زندگی (بار استئوپروز) به علت عوامل زیست محیطی در اروپا می‌باشد. تاکنون مهمترین عامل آلودگی هوای شهری، ذرات ریز معلق در هوا می‌باشند. به طور مشابه، تماس‌های محیطی برای ۴٫۹ میلیون (۸٫۷٪) مرگ و میر و ۸۶ میلیون بار استئوپروز در سطح جهانی، تخمین زده شده است</a:t>
            </a:r>
            <a:r>
              <a:rPr lang="en-US" sz="4000" dirty="0">
                <a:solidFill>
                  <a:schemeClr val="tx1"/>
                </a:solidFill>
                <a:cs typeface="B Nazanin" panose="00000400000000000000" pitchFamily="2" charset="-78"/>
              </a:rPr>
              <a:t>.</a:t>
            </a:r>
            <a:r>
              <a:rPr lang="en-US" sz="4000" dirty="0"/>
              <a:t/>
            </a:r>
            <a:br>
              <a:rPr lang="en-US" sz="4000" dirty="0"/>
            </a:br>
            <a:endParaRPr lang="fa-IR" sz="4000" dirty="0"/>
          </a:p>
        </p:txBody>
      </p:sp>
    </p:spTree>
    <p:extLst>
      <p:ext uri="{BB962C8B-B14F-4D97-AF65-F5344CB8AC3E}">
        <p14:creationId xmlns:p14="http://schemas.microsoft.com/office/powerpoint/2010/main" val="4220136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7097"/>
            <a:ext cx="10515600" cy="1605343"/>
          </a:xfrm>
        </p:spPr>
        <p:txBody>
          <a:bodyPr>
            <a:normAutofit fontScale="90000"/>
          </a:bodyPr>
          <a:lstStyle/>
          <a:p>
            <a:pPr algn="r"/>
            <a:r>
              <a:rPr lang="fa-IR" sz="4000" dirty="0">
                <a:cs typeface="B Nazanin" panose="00000400000000000000" pitchFamily="2" charset="-78"/>
              </a:rPr>
              <a:t>با توجه به اعلام فدراسیون بین‌المللی بهداشت محیط، ۲۶ سپتامبر برابر </a:t>
            </a:r>
            <a:r>
              <a:rPr lang="fa-IR" sz="4000" dirty="0">
                <a:cs typeface="B Nazanin" panose="00000400000000000000" pitchFamily="2" charset="-78"/>
                <a:hlinkClick r:id="rId2" tooltip="۴ مهر"/>
              </a:rPr>
              <a:t>۴ مهر</a:t>
            </a:r>
            <a:r>
              <a:rPr lang="en-US" sz="4000" dirty="0">
                <a:cs typeface="B Nazanin" panose="00000400000000000000" pitchFamily="2" charset="-78"/>
              </a:rPr>
              <a:t> </a:t>
            </a:r>
            <a:r>
              <a:rPr lang="fa-IR" sz="4000" dirty="0">
                <a:cs typeface="B Nazanin" panose="00000400000000000000" pitchFamily="2" charset="-78"/>
              </a:rPr>
              <a:t>هر سال به عنوان «روز جهانی بهداشت محیط» نامیده شده </a:t>
            </a:r>
            <a:r>
              <a:rPr lang="fa-IR" sz="4000" dirty="0" smtClean="0">
                <a:cs typeface="B Nazanin" panose="00000400000000000000" pitchFamily="2" charset="-78"/>
              </a:rPr>
              <a:t>است</a:t>
            </a:r>
            <a:r>
              <a:rPr lang="en-US" sz="4000" dirty="0" smtClean="0">
                <a:cs typeface="B Nazanin" panose="00000400000000000000" pitchFamily="2" charset="-78"/>
              </a:rPr>
              <a:t>.</a:t>
            </a:r>
            <a:r>
              <a:rPr lang="en-US" sz="4000" dirty="0"/>
              <a:t/>
            </a:r>
            <a:br>
              <a:rPr lang="en-US" sz="4000" dirty="0"/>
            </a:br>
            <a:endParaRPr lang="fa-IR" sz="4000" dirty="0">
              <a:cs typeface="B Nazanin" panose="00000400000000000000" pitchFamily="2" charset="-7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1526" y="2446986"/>
            <a:ext cx="8603088" cy="4217831"/>
          </a:xfrm>
        </p:spPr>
      </p:pic>
    </p:spTree>
    <p:extLst>
      <p:ext uri="{BB962C8B-B14F-4D97-AF65-F5344CB8AC3E}">
        <p14:creationId xmlns:p14="http://schemas.microsoft.com/office/powerpoint/2010/main" val="73101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616" y="927279"/>
            <a:ext cx="8809149" cy="5254580"/>
          </a:xfrm>
        </p:spPr>
      </p:pic>
    </p:spTree>
    <p:extLst>
      <p:ext uri="{BB962C8B-B14F-4D97-AF65-F5344CB8AC3E}">
        <p14:creationId xmlns:p14="http://schemas.microsoft.com/office/powerpoint/2010/main" val="687431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333" y="373487"/>
            <a:ext cx="9144000" cy="5396247"/>
          </a:xfrm>
        </p:spPr>
        <p:txBody>
          <a:bodyPr>
            <a:normAutofit/>
          </a:bodyPr>
          <a:lstStyle/>
          <a:p>
            <a:pPr algn="just"/>
            <a:r>
              <a:rPr lang="fa-IR" sz="4000" dirty="0" smtClean="0">
                <a:solidFill>
                  <a:schemeClr val="tx1"/>
                </a:solidFill>
              </a:rPr>
              <a:t> </a:t>
            </a:r>
            <a:r>
              <a:rPr lang="fa-IR" sz="4000" dirty="0">
                <a:solidFill>
                  <a:schemeClr val="tx1"/>
                </a:solidFill>
                <a:cs typeface="B Nazanin" panose="00000400000000000000" pitchFamily="2" charset="-78"/>
              </a:rPr>
              <a:t>شناسایی عوامل مواجه مشترک با سلامت می‌تواند به درک بهتر مطالعات سم شناسی کمک کند یا در ارزیابی میزان خطر استفاده شود، خواه، سطح فعلی در معرض قرار گرفتن با این عوامل از سطح توصیه شده تجاوز کند. علم آسیب پذیری یک مزیت نسبت به تعیین دقیق کمیت یک ماده شیمیایی خاص در معرض دارد، اما این موضوع نمی‌تواند مثل اپیدمیولوژی یا سم شناسی، برای هر اطلاعاتی در مورد سلامت، عمومیت داشته </a:t>
            </a:r>
            <a:r>
              <a:rPr lang="fa-IR" sz="4000" dirty="0" smtClean="0">
                <a:solidFill>
                  <a:schemeClr val="tx1"/>
                </a:solidFill>
                <a:cs typeface="B Nazanin" panose="00000400000000000000" pitchFamily="2" charset="-78"/>
              </a:rPr>
              <a:t>باشد.</a:t>
            </a:r>
            <a:endParaRPr lang="fa-IR" sz="4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45299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4710" y="901521"/>
            <a:ext cx="8281115" cy="5048518"/>
          </a:xfrm>
        </p:spPr>
      </p:pic>
    </p:spTree>
    <p:extLst>
      <p:ext uri="{BB962C8B-B14F-4D97-AF65-F5344CB8AC3E}">
        <p14:creationId xmlns:p14="http://schemas.microsoft.com/office/powerpoint/2010/main" val="860669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1" name="Rectangle 10"/>
          <p:cNvSpPr/>
          <p:nvPr/>
        </p:nvSpPr>
        <p:spPr>
          <a:xfrm>
            <a:off x="1596980" y="5993972"/>
            <a:ext cx="3747752" cy="769441"/>
          </a:xfrm>
          <a:prstGeom prst="rect">
            <a:avLst/>
          </a:prstGeom>
        </p:spPr>
        <p:txBody>
          <a:bodyPr wrap="square">
            <a:spAutoFit/>
          </a:bodyPr>
          <a:lstStyle/>
          <a:p>
            <a:pPr algn="ctr"/>
            <a:r>
              <a:rPr lang="fa-IR" sz="4400" dirty="0">
                <a:cs typeface="B Nazanin" panose="00000400000000000000" pitchFamily="2" charset="-78"/>
              </a:rPr>
              <a:t>با سپاس از توجهتان</a:t>
            </a:r>
          </a:p>
        </p:txBody>
      </p:sp>
    </p:spTree>
    <p:extLst>
      <p:ext uri="{BB962C8B-B14F-4D97-AF65-F5344CB8AC3E}">
        <p14:creationId xmlns:p14="http://schemas.microsoft.com/office/powerpoint/2010/main" val="184477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938" y="450760"/>
            <a:ext cx="9144000" cy="5975797"/>
          </a:xfrm>
        </p:spPr>
        <p:txBody>
          <a:bodyPr>
            <a:normAutofit/>
          </a:bodyPr>
          <a:lstStyle/>
          <a:p>
            <a:pPr algn="just"/>
            <a:r>
              <a:rPr lang="fa-IR" sz="4000" b="1" dirty="0">
                <a:solidFill>
                  <a:schemeClr val="tx1"/>
                </a:solidFill>
                <a:cs typeface="B Nazanin" panose="00000400000000000000" pitchFamily="2" charset="-78"/>
              </a:rPr>
              <a:t>بهداشت محیط</a:t>
            </a:r>
            <a:r>
              <a:rPr lang="fa-IR" sz="4000" dirty="0">
                <a:solidFill>
                  <a:schemeClr val="tx1"/>
                </a:solidFill>
                <a:cs typeface="B Nazanin" panose="00000400000000000000" pitchFamily="2" charset="-78"/>
              </a:rPr>
              <a:t> (به </a:t>
            </a:r>
            <a:r>
              <a:rPr lang="fa-IR" sz="4000" dirty="0">
                <a:solidFill>
                  <a:schemeClr val="tx1"/>
                </a:solidFill>
                <a:cs typeface="B Nazanin" panose="00000400000000000000" pitchFamily="2" charset="-78"/>
                <a:hlinkClick r:id="rId2" tooltip="زبان انگلیسی"/>
              </a:rPr>
              <a:t>انگلیسی</a:t>
            </a:r>
            <a:r>
              <a:rPr lang="fa-IR" sz="4000" dirty="0">
                <a:solidFill>
                  <a:schemeClr val="tx1"/>
                </a:solidFill>
                <a:cs typeface="B Nazanin" panose="00000400000000000000" pitchFamily="2" charset="-78"/>
              </a:rPr>
              <a:t>: </a:t>
            </a:r>
            <a:r>
              <a:rPr lang="en-US" sz="4000" dirty="0">
                <a:solidFill>
                  <a:schemeClr val="tx1"/>
                </a:solidFill>
                <a:cs typeface="B Nazanin" panose="00000400000000000000" pitchFamily="2" charset="-78"/>
              </a:rPr>
              <a:t>Environmental health</a:t>
            </a:r>
            <a:r>
              <a:rPr lang="fa-IR" sz="4000" dirty="0">
                <a:solidFill>
                  <a:schemeClr val="tx1"/>
                </a:solidFill>
                <a:cs typeface="B Nazanin" panose="00000400000000000000" pitchFamily="2" charset="-78"/>
              </a:rPr>
              <a:t>) عبارت است از کنترل همه عواملی که اثر سویی بر پایدار ماندن سلامت انسان می‌گذارند. این شامل بیماری‌های زیادی می‌شود که از طریق آب، هوا، </a:t>
            </a:r>
            <a:r>
              <a:rPr lang="fa-IR" sz="4000" dirty="0">
                <a:solidFill>
                  <a:schemeClr val="tx1"/>
                </a:solidFill>
                <a:cs typeface="B Nazanin" panose="00000400000000000000" pitchFamily="2" charset="-78"/>
                <a:hlinkClick r:id="rId3" tooltip="مواد غذایی"/>
              </a:rPr>
              <a:t>مواد غذایی</a:t>
            </a:r>
            <a:r>
              <a:rPr lang="fa-IR" sz="4000" dirty="0">
                <a:solidFill>
                  <a:schemeClr val="tx1"/>
                </a:solidFill>
                <a:cs typeface="B Nazanin" panose="00000400000000000000" pitchFamily="2" charset="-78"/>
              </a:rPr>
              <a:t> و بسیاری از عوامل محیطی دیگر سلامت انسان را تهدید می‌کنند. بهداشت محیط همچنین دربرگیرنده مطالعه فاکتورهای محیطی مضر برای سلامت انسان و شناخت و پیشگیری و رفع اثرهای ناشی از این عوامل است.</a:t>
            </a:r>
            <a:r>
              <a:rPr lang="en-US" sz="2400" dirty="0"/>
              <a:t/>
            </a:r>
            <a:br>
              <a:rPr lang="en-US" sz="2400" dirty="0"/>
            </a:br>
            <a:endParaRPr lang="fa-IR" sz="2400" dirty="0">
              <a:cs typeface="B Nazanin" panose="00000400000000000000" pitchFamily="2" charset="-78"/>
            </a:endParaRPr>
          </a:p>
        </p:txBody>
      </p:sp>
    </p:spTree>
    <p:extLst>
      <p:ext uri="{BB962C8B-B14F-4D97-AF65-F5344CB8AC3E}">
        <p14:creationId xmlns:p14="http://schemas.microsoft.com/office/powerpoint/2010/main" val="24255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0272" y="492617"/>
            <a:ext cx="8915399" cy="1014211"/>
          </a:xfrm>
        </p:spPr>
        <p:txBody>
          <a:bodyPr/>
          <a:lstStyle/>
          <a:p>
            <a:pPr algn="r"/>
            <a:r>
              <a:rPr lang="ar-SA" altLang="en-US" dirty="0">
                <a:cs typeface="B Nazanin" panose="00000400000000000000" pitchFamily="2" charset="-78"/>
                <a:sym typeface="Symbol" panose="05050102010706020507" pitchFamily="18" charset="2"/>
              </a:rPr>
              <a:t>سيستم </a:t>
            </a:r>
            <a:r>
              <a:rPr lang="ar-SA" altLang="en-US" dirty="0" smtClean="0">
                <a:cs typeface="B Nazanin" panose="00000400000000000000" pitchFamily="2" charset="-78"/>
                <a:sym typeface="Symbol" panose="05050102010706020507" pitchFamily="18" charset="2"/>
              </a:rPr>
              <a:t>مديريتي</a:t>
            </a:r>
            <a:r>
              <a:rPr lang="en-US" altLang="en-US" dirty="0" smtClean="0">
                <a:cs typeface="B Nazanin" panose="00000400000000000000" pitchFamily="2" charset="-78"/>
                <a:sym typeface="Symbol" panose="05050102010706020507" pitchFamily="18" charset="2"/>
              </a:rPr>
              <a:t>:</a:t>
            </a:r>
            <a:endParaRPr lang="fa-IR" dirty="0">
              <a:cs typeface="B Nazanin" panose="00000400000000000000" pitchFamily="2" charset="-78"/>
            </a:endParaRPr>
          </a:p>
        </p:txBody>
      </p:sp>
      <p:sp>
        <p:nvSpPr>
          <p:cNvPr id="3" name="Subtitle 2"/>
          <p:cNvSpPr>
            <a:spLocks noGrp="1"/>
          </p:cNvSpPr>
          <p:nvPr>
            <p:ph type="subTitle" idx="1"/>
          </p:nvPr>
        </p:nvSpPr>
        <p:spPr>
          <a:xfrm>
            <a:off x="2370271" y="1738648"/>
            <a:ext cx="8915399" cy="4636394"/>
          </a:xfrm>
        </p:spPr>
        <p:txBody>
          <a:bodyPr>
            <a:normAutofit/>
          </a:bodyPr>
          <a:lstStyle/>
          <a:p>
            <a:pPr algn="just">
              <a:lnSpc>
                <a:spcPct val="150000"/>
              </a:lnSpc>
            </a:pPr>
            <a:r>
              <a:rPr lang="ar-SA" altLang="en-US" sz="3600" dirty="0">
                <a:solidFill>
                  <a:schemeClr val="tx1">
                    <a:lumMod val="95000"/>
                    <a:lumOff val="5000"/>
                  </a:schemeClr>
                </a:solidFill>
                <a:cs typeface="B Nazanin" panose="00000400000000000000" pitchFamily="2" charset="-78"/>
                <a:sym typeface="Symbol" panose="05050102010706020507" pitchFamily="18" charset="2"/>
              </a:rPr>
              <a:t>نظامي است هدفمند و سازماندهي شده با برنامه</a:t>
            </a:r>
            <a:r>
              <a:rPr lang="en-US" altLang="en-US" sz="3600" dirty="0">
                <a:solidFill>
                  <a:schemeClr val="tx1">
                    <a:lumMod val="95000"/>
                    <a:lumOff val="5000"/>
                  </a:schemeClr>
                </a:solidFill>
                <a:cs typeface="B Nazanin" panose="00000400000000000000" pitchFamily="2" charset="-78"/>
                <a:sym typeface="Symbol" panose="05050102010706020507" pitchFamily="18" charset="2"/>
              </a:rPr>
              <a:t> </a:t>
            </a:r>
            <a:r>
              <a:rPr lang="ar-SA" altLang="en-US" sz="3600" dirty="0">
                <a:solidFill>
                  <a:schemeClr val="tx1">
                    <a:lumMod val="95000"/>
                    <a:lumOff val="5000"/>
                  </a:schemeClr>
                </a:solidFill>
                <a:cs typeface="B Nazanin" panose="00000400000000000000" pitchFamily="2" charset="-78"/>
                <a:sym typeface="Symbol" panose="05050102010706020507" pitchFamily="18" charset="2"/>
              </a:rPr>
              <a:t>ريزي خاص كه با تهيه دستورالعملها، روشهاي اجرايي و استانداردها و مقررات جاري استقرار يافته و مورد بازنگري قرار </a:t>
            </a:r>
          </a:p>
          <a:p>
            <a:pPr algn="just">
              <a:lnSpc>
                <a:spcPct val="150000"/>
              </a:lnSpc>
            </a:pPr>
            <a:r>
              <a:rPr lang="ar-SA" altLang="en-US" sz="3600" dirty="0">
                <a:solidFill>
                  <a:schemeClr val="tx1">
                    <a:lumMod val="95000"/>
                    <a:lumOff val="5000"/>
                  </a:schemeClr>
                </a:solidFill>
                <a:cs typeface="B Nazanin" panose="00000400000000000000" pitchFamily="2" charset="-78"/>
                <a:sym typeface="Symbol" panose="05050102010706020507" pitchFamily="18" charset="2"/>
              </a:rPr>
              <a:t>مي گيرد و در مقاطع زماني مختلف اصلاح</a:t>
            </a:r>
          </a:p>
          <a:p>
            <a:pPr algn="just">
              <a:lnSpc>
                <a:spcPct val="150000"/>
              </a:lnSpc>
            </a:pPr>
            <a:r>
              <a:rPr lang="ar-SA" altLang="en-US" sz="3600" dirty="0">
                <a:solidFill>
                  <a:schemeClr val="tx1">
                    <a:lumMod val="95000"/>
                    <a:lumOff val="5000"/>
                  </a:schemeClr>
                </a:solidFill>
                <a:cs typeface="B Nazanin" panose="00000400000000000000" pitchFamily="2" charset="-78"/>
                <a:sym typeface="Symbol" panose="05050102010706020507" pitchFamily="18" charset="2"/>
              </a:rPr>
              <a:t>مي‌‌‌‌‌‌‌‌‌‌‌‌‌‌‌‌‌‌‌‌‌‌‌‌‌ </a:t>
            </a:r>
            <a:r>
              <a:rPr lang="ar-SA" altLang="en-US" sz="3600" dirty="0" smtClean="0">
                <a:solidFill>
                  <a:schemeClr val="tx1">
                    <a:lumMod val="95000"/>
                    <a:lumOff val="5000"/>
                  </a:schemeClr>
                </a:solidFill>
                <a:cs typeface="B Nazanin" panose="00000400000000000000" pitchFamily="2" charset="-78"/>
                <a:sym typeface="Symbol" panose="05050102010706020507" pitchFamily="18" charset="2"/>
              </a:rPr>
              <a:t>گردد</a:t>
            </a:r>
            <a:r>
              <a:rPr lang="fa-IR" altLang="en-US" sz="3600" dirty="0" smtClean="0">
                <a:solidFill>
                  <a:schemeClr val="tx1">
                    <a:lumMod val="95000"/>
                    <a:lumOff val="5000"/>
                  </a:schemeClr>
                </a:solidFill>
                <a:cs typeface="B Nazanin" panose="00000400000000000000" pitchFamily="2" charset="-78"/>
                <a:sym typeface="Symbol" panose="05050102010706020507" pitchFamily="18" charset="2"/>
              </a:rPr>
              <a:t>.</a:t>
            </a:r>
            <a:endParaRPr lang="ar-SA" altLang="en-US" sz="3600" dirty="0">
              <a:solidFill>
                <a:schemeClr val="tx1">
                  <a:lumMod val="95000"/>
                  <a:lumOff val="5000"/>
                </a:schemeClr>
              </a:solidFill>
              <a:cs typeface="B Nazanin" panose="00000400000000000000" pitchFamily="2" charset="-78"/>
              <a:sym typeface="Symbol" panose="05050102010706020507" pitchFamily="18" charset="2"/>
            </a:endParaRPr>
          </a:p>
          <a:p>
            <a:endParaRPr lang="fa-IR" dirty="0"/>
          </a:p>
        </p:txBody>
      </p:sp>
    </p:spTree>
    <p:extLst>
      <p:ext uri="{BB962C8B-B14F-4D97-AF65-F5344CB8AC3E}">
        <p14:creationId xmlns:p14="http://schemas.microsoft.com/office/powerpoint/2010/main" val="3546141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0"/>
            <a:ext cx="8915399" cy="962696"/>
          </a:xfrm>
        </p:spPr>
        <p:txBody>
          <a:bodyPr/>
          <a:lstStyle/>
          <a:p>
            <a:pPr algn="r"/>
            <a:r>
              <a:rPr lang="ar-SA" altLang="en-US" dirty="0">
                <a:cs typeface="B Nazanin" panose="00000400000000000000" pitchFamily="2" charset="-78"/>
              </a:rPr>
              <a:t>مزاياي </a:t>
            </a:r>
            <a:r>
              <a:rPr lang="ar-SA" altLang="en-US" dirty="0" smtClean="0">
                <a:cs typeface="B Nazanin" panose="00000400000000000000" pitchFamily="2" charset="-78"/>
              </a:rPr>
              <a:t>اجرا</a:t>
            </a:r>
            <a:r>
              <a:rPr lang="en-US" altLang="en-US" dirty="0" smtClean="0">
                <a:cs typeface="B Nazanin" panose="00000400000000000000" pitchFamily="2" charset="-78"/>
              </a:rPr>
              <a:t>:</a:t>
            </a:r>
            <a:endParaRPr lang="fa-IR" dirty="0">
              <a:cs typeface="B Nazanin" panose="00000400000000000000" pitchFamily="2" charset="-78"/>
            </a:endParaRPr>
          </a:p>
        </p:txBody>
      </p:sp>
      <p:sp>
        <p:nvSpPr>
          <p:cNvPr id="3" name="Subtitle 2"/>
          <p:cNvSpPr>
            <a:spLocks noGrp="1"/>
          </p:cNvSpPr>
          <p:nvPr>
            <p:ph type="subTitle" idx="1"/>
          </p:nvPr>
        </p:nvSpPr>
        <p:spPr>
          <a:xfrm>
            <a:off x="2589213" y="962697"/>
            <a:ext cx="8915399" cy="5554014"/>
          </a:xfrm>
        </p:spPr>
        <p:txBody>
          <a:bodyPr>
            <a:normAutofit fontScale="92500" lnSpcReduction="20000"/>
          </a:bodyPr>
          <a:lstStyle/>
          <a:p>
            <a:pPr algn="just"/>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بررسي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پروژه از نظر مسايل بهداشت، ايمني و محيط زيست در تمامي مراحل</a:t>
            </a:r>
          </a:p>
          <a:p>
            <a:pPr algn="just"/>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اطمينان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به مديريت در مشخص كردن ريسكها و روشهاي كنترل و كاهش آنها</a:t>
            </a:r>
          </a:p>
          <a:p>
            <a:pPr algn="just"/>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رعايت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استانداردهاي موجود در ارتباط با پروژه در تمامي مراحل </a:t>
            </a:r>
            <a:r>
              <a:rPr kumimoji="1" lang="en-US" altLang="ar-SA"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HSE</a:t>
            </a:r>
            <a:endPar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endParaRPr>
          </a:p>
          <a:p>
            <a:pPr algn="just"/>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كاهش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هزينه ها و افزايش سودآوري و رقابت در بازارهاي جهاني بسترسازي مناسب جهت اخذ و اجراي كليه استانداردهاي مديريت بهداشت، ايمني و محيط زيست</a:t>
            </a:r>
          </a:p>
          <a:p>
            <a:pPr algn="just"/>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افزايش اطمينان پرسنل از كاهش و كنترل خطرات بالقوه و بالفعل موجود در پروژه و اثرات سوء آنها</a:t>
            </a:r>
            <a:endParaRPr kumimoji="1" 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endParaRPr>
          </a:p>
          <a:p>
            <a:endParaRPr lang="fa-IR" dirty="0"/>
          </a:p>
        </p:txBody>
      </p:sp>
    </p:spTree>
    <p:extLst>
      <p:ext uri="{BB962C8B-B14F-4D97-AF65-F5344CB8AC3E}">
        <p14:creationId xmlns:p14="http://schemas.microsoft.com/office/powerpoint/2010/main" val="225768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763075"/>
            <a:ext cx="8915399" cy="756634"/>
          </a:xfrm>
        </p:spPr>
        <p:txBody>
          <a:bodyPr>
            <a:normAutofit/>
          </a:bodyPr>
          <a:lstStyle/>
          <a:p>
            <a:pPr algn="r"/>
            <a:r>
              <a:rPr lang="fa-IR" sz="4000" dirty="0">
                <a:cs typeface="Titr" pitchFamily="2" charset="-78"/>
              </a:rPr>
              <a:t>در چه مرحله ا</a:t>
            </a:r>
            <a:r>
              <a:rPr lang="ar-SA" sz="4000" dirty="0">
                <a:cs typeface="Titr" pitchFamily="2" charset="-78"/>
              </a:rPr>
              <a:t>ي</a:t>
            </a:r>
            <a:r>
              <a:rPr lang="fa-IR" sz="4000" dirty="0">
                <a:cs typeface="Titr" pitchFamily="2" charset="-78"/>
              </a:rPr>
              <a:t> از پروژه، </a:t>
            </a:r>
            <a:r>
              <a:rPr lang="en-US" sz="4000" b="1" dirty="0">
                <a:latin typeface="Times New Roman" panose="02020603050405020304" pitchFamily="18" charset="0"/>
                <a:cs typeface="Times New Roman" panose="02020603050405020304" pitchFamily="18" charset="0"/>
              </a:rPr>
              <a:t>HSE</a:t>
            </a:r>
            <a:r>
              <a:rPr lang="fa-IR" sz="4000" dirty="0">
                <a:cs typeface="Titr" pitchFamily="2" charset="-78"/>
              </a:rPr>
              <a:t> قابل پ</a:t>
            </a:r>
            <a:r>
              <a:rPr lang="ar-SA" sz="4000" dirty="0">
                <a:cs typeface="Titr" pitchFamily="2" charset="-78"/>
              </a:rPr>
              <a:t>ي</a:t>
            </a:r>
            <a:r>
              <a:rPr lang="fa-IR" sz="4000" dirty="0">
                <a:cs typeface="Titr" pitchFamily="2" charset="-78"/>
              </a:rPr>
              <a:t>اده ساز</a:t>
            </a:r>
            <a:r>
              <a:rPr lang="ar-SA" sz="4000" dirty="0">
                <a:cs typeface="Titr" pitchFamily="2" charset="-78"/>
              </a:rPr>
              <a:t>ي</a:t>
            </a:r>
            <a:r>
              <a:rPr lang="fa-IR" sz="4000" dirty="0">
                <a:cs typeface="Titr" pitchFamily="2" charset="-78"/>
              </a:rPr>
              <a:t> است؟</a:t>
            </a:r>
            <a:endParaRPr lang="fa-IR" sz="4000" dirty="0"/>
          </a:p>
        </p:txBody>
      </p:sp>
      <p:sp>
        <p:nvSpPr>
          <p:cNvPr id="3" name="Subtitle 2"/>
          <p:cNvSpPr>
            <a:spLocks noGrp="1"/>
          </p:cNvSpPr>
          <p:nvPr>
            <p:ph type="subTitle" idx="1"/>
          </p:nvPr>
        </p:nvSpPr>
        <p:spPr>
          <a:xfrm>
            <a:off x="2589213" y="1519709"/>
            <a:ext cx="8915399" cy="5203063"/>
          </a:xfrm>
        </p:spPr>
        <p:txBody>
          <a:bodyPr/>
          <a:lstStyle/>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1.   ارزيابي</a:t>
            </a:r>
          </a:p>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2.   انتخاب</a:t>
            </a:r>
          </a:p>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3.   قبل از تصويب پروژه</a:t>
            </a:r>
          </a:p>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4.   قبل از ساخت</a:t>
            </a:r>
          </a:p>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5.   ساخت و نصب</a:t>
            </a:r>
          </a:p>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6.   قبل از راه اندازي</a:t>
            </a:r>
          </a:p>
          <a:p>
            <a:pPr algn="r" eaLnBrk="0" hangingPunct="0">
              <a:spcBef>
                <a:spcPct val="20000"/>
              </a:spcBef>
              <a:buClr>
                <a:schemeClr val="folHlink"/>
              </a:buClr>
              <a:buSzPct val="75000"/>
            </a:pPr>
            <a:r>
              <a:rPr kumimoji="1" lang="ar-SA" altLang="en-US" sz="3600" u="sng" dirty="0">
                <a:solidFill>
                  <a:schemeClr val="tx1">
                    <a:lumMod val="95000"/>
                    <a:lumOff val="5000"/>
                  </a:schemeClr>
                </a:solidFill>
                <a:latin typeface="Tahoma" panose="020B0604030504040204" pitchFamily="34" charset="0"/>
                <a:cs typeface="B Nazanin" panose="00000400000000000000" pitchFamily="2" charset="-78"/>
                <a:sym typeface="Wingdings 3" panose="05040102010807070707" pitchFamily="18" charset="2"/>
              </a:rPr>
              <a:t>7.   راه اندازي و عمليات</a:t>
            </a:r>
          </a:p>
          <a:p>
            <a:endParaRPr lang="fa-IR" dirty="0"/>
          </a:p>
        </p:txBody>
      </p:sp>
    </p:spTree>
    <p:extLst>
      <p:ext uri="{BB962C8B-B14F-4D97-AF65-F5344CB8AC3E}">
        <p14:creationId xmlns:p14="http://schemas.microsoft.com/office/powerpoint/2010/main" val="743894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222161"/>
            <a:ext cx="8915399" cy="988454"/>
          </a:xfrm>
        </p:spPr>
        <p:txBody>
          <a:bodyPr>
            <a:normAutofit/>
          </a:bodyPr>
          <a:lstStyle/>
          <a:p>
            <a:pPr algn="r"/>
            <a:r>
              <a:rPr lang="ar-SA" altLang="en-US" sz="4000" dirty="0">
                <a:latin typeface="Times New Roman" panose="02020603050405020304" pitchFamily="18" charset="0"/>
                <a:cs typeface="B Nazanin" panose="00000400000000000000" pitchFamily="2" charset="-78"/>
              </a:rPr>
              <a:t>اعضاي تيم اجرايي </a:t>
            </a:r>
            <a:r>
              <a:rPr lang="en-US" altLang="ar-SA" sz="4000" b="1" dirty="0" smtClean="0">
                <a:latin typeface="Times New Roman" panose="02020603050405020304" pitchFamily="18" charset="0"/>
                <a:cs typeface="B Nazanin" panose="00000400000000000000" pitchFamily="2" charset="-78"/>
              </a:rPr>
              <a:t>HSE</a:t>
            </a:r>
            <a:r>
              <a:rPr lang="fa-IR" altLang="ar-SA" sz="4000" b="1" dirty="0" smtClean="0">
                <a:latin typeface="Times New Roman" panose="02020603050405020304" pitchFamily="18" charset="0"/>
                <a:cs typeface="B Nazanin" panose="00000400000000000000" pitchFamily="2" charset="-78"/>
              </a:rPr>
              <a:t>:</a:t>
            </a:r>
            <a:endParaRPr lang="fa-IR" sz="4000" dirty="0">
              <a:cs typeface="B Nazanin" panose="00000400000000000000" pitchFamily="2" charset="-78"/>
            </a:endParaRPr>
          </a:p>
        </p:txBody>
      </p:sp>
      <p:sp>
        <p:nvSpPr>
          <p:cNvPr id="3" name="Subtitle 2"/>
          <p:cNvSpPr>
            <a:spLocks noGrp="1"/>
          </p:cNvSpPr>
          <p:nvPr>
            <p:ph type="subTitle" idx="1"/>
          </p:nvPr>
        </p:nvSpPr>
        <p:spPr>
          <a:xfrm>
            <a:off x="2589213" y="1210615"/>
            <a:ext cx="8915399" cy="5525036"/>
          </a:xfrm>
        </p:spPr>
        <p:txBody>
          <a:bodyPr/>
          <a:lstStyle/>
          <a:p>
            <a:pPr algn="r">
              <a:lnSpc>
                <a:spcPct val="130000"/>
              </a:lnSpc>
            </a:pPr>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دبير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تيم</a:t>
            </a:r>
            <a:endPar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endParaRPr>
          </a:p>
          <a:p>
            <a:pPr algn="r">
              <a:lnSpc>
                <a:spcPct val="130000"/>
              </a:lnSpc>
            </a:pPr>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متخصص </a:t>
            </a:r>
            <a:r>
              <a:rPr kumimoji="1" lang="en-US" altLang="ar-SA" sz="3600" dirty="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HSE</a:t>
            </a:r>
            <a:endPar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endParaRPr>
          </a:p>
          <a:p>
            <a:pPr algn="r">
              <a:lnSpc>
                <a:spcPct val="130000"/>
              </a:lnSpc>
            </a:pPr>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نماينده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بهره برداري</a:t>
            </a:r>
            <a:endPar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endParaRPr>
          </a:p>
          <a:p>
            <a:pPr algn="r">
              <a:lnSpc>
                <a:spcPct val="130000"/>
              </a:lnSpc>
            </a:pPr>
            <a:r>
              <a:rPr kumimoji="1" lang="fa-IR"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a:t>
            </a:r>
            <a:r>
              <a:rPr kumimoji="1" lang="ar-SA" altLang="en-US" sz="3600" dirty="0" smtClean="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از </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2" panose="05020102010507070707" pitchFamily="18" charset="2"/>
              </a:rPr>
              <a:t>مهندس فرايند، متخصص ايمني نصب، متخصص كنترل فرايند و ساير افراد نيز مي توان كمك گرفت</a:t>
            </a:r>
            <a:r>
              <a:rPr kumimoji="1" lang="ar-SA" alt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rPr>
              <a:t>.</a:t>
            </a:r>
            <a:endParaRPr kumimoji="1" lang="en-US" sz="3600" dirty="0">
              <a:solidFill>
                <a:schemeClr val="tx1">
                  <a:lumMod val="95000"/>
                  <a:lumOff val="5000"/>
                </a:schemeClr>
              </a:solidFill>
              <a:latin typeface="Times New Roman" panose="02020603050405020304" pitchFamily="18" charset="0"/>
              <a:cs typeface="B Nazanin" panose="00000400000000000000" pitchFamily="2" charset="-78"/>
              <a:sym typeface="Wingdings 3" panose="05040102010807070707" pitchFamily="18" charset="2"/>
            </a:endParaRPr>
          </a:p>
          <a:p>
            <a:endParaRPr lang="fa-IR" dirty="0"/>
          </a:p>
        </p:txBody>
      </p:sp>
    </p:spTree>
    <p:extLst>
      <p:ext uri="{BB962C8B-B14F-4D97-AF65-F5344CB8AC3E}">
        <p14:creationId xmlns:p14="http://schemas.microsoft.com/office/powerpoint/2010/main" val="422803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9670" y="183525"/>
            <a:ext cx="8915399" cy="1078605"/>
          </a:xfrm>
        </p:spPr>
        <p:txBody>
          <a:bodyPr>
            <a:normAutofit/>
          </a:bodyPr>
          <a:lstStyle/>
          <a:p>
            <a:pPr algn="r"/>
            <a:r>
              <a:rPr lang="ar-SA" altLang="en-US" sz="4000" dirty="0">
                <a:cs typeface="B Nazanin" panose="00000400000000000000" pitchFamily="2" charset="-78"/>
              </a:rPr>
              <a:t>عناصر سيستم مديريت بهداشت، ايمني و محيط </a:t>
            </a:r>
            <a:r>
              <a:rPr lang="ar-SA" altLang="en-US" sz="4000" dirty="0" smtClean="0">
                <a:cs typeface="B Nazanin" panose="00000400000000000000" pitchFamily="2" charset="-78"/>
              </a:rPr>
              <a:t>زيست</a:t>
            </a:r>
            <a:r>
              <a:rPr lang="fa-IR" altLang="en-US" sz="4000" dirty="0" smtClean="0">
                <a:cs typeface="B Nazanin" panose="00000400000000000000" pitchFamily="2" charset="-78"/>
              </a:rPr>
              <a:t>:</a:t>
            </a:r>
            <a:endParaRPr lang="fa-IR" sz="4000" dirty="0">
              <a:cs typeface="B Nazanin" panose="00000400000000000000" pitchFamily="2" charset="-78"/>
            </a:endParaRPr>
          </a:p>
        </p:txBody>
      </p:sp>
      <p:sp>
        <p:nvSpPr>
          <p:cNvPr id="3" name="Subtitle 2"/>
          <p:cNvSpPr>
            <a:spLocks noGrp="1"/>
          </p:cNvSpPr>
          <p:nvPr>
            <p:ph type="subTitle" idx="1"/>
          </p:nvPr>
        </p:nvSpPr>
        <p:spPr>
          <a:xfrm>
            <a:off x="2589213" y="1390919"/>
            <a:ext cx="8915399" cy="5293216"/>
          </a:xfrm>
        </p:spPr>
        <p:txBody>
          <a:bodyPr/>
          <a:lstStyle/>
          <a:p>
            <a:pPr algn="just"/>
            <a:r>
              <a:rPr kumimoji="1" lang="fa-IR" altLang="en-US" sz="4000" dirty="0">
                <a:solidFill>
                  <a:schemeClr val="tx1">
                    <a:lumMod val="95000"/>
                    <a:lumOff val="5000"/>
                  </a:schemeClr>
                </a:solidFill>
                <a:cs typeface="Nazanin" pitchFamily="2" charset="-78"/>
                <a:sym typeface="Wingdings 3" panose="05040102010807070707" pitchFamily="18" charset="2"/>
              </a:rPr>
              <a:t>1</a:t>
            </a:r>
            <a:r>
              <a:rPr kumimoji="1" lang="ar-SA" altLang="en-US" sz="4000" dirty="0">
                <a:solidFill>
                  <a:schemeClr val="tx1">
                    <a:lumMod val="95000"/>
                    <a:lumOff val="5000"/>
                  </a:schemeClr>
                </a:solidFill>
                <a:cs typeface="Nazanin" pitchFamily="2" charset="-78"/>
                <a:sym typeface="Wingdings 3" panose="05040102010807070707" pitchFamily="18" charset="2"/>
              </a:rPr>
              <a:t>. رهبري و تعهد</a:t>
            </a:r>
          </a:p>
          <a:p>
            <a:pPr algn="just"/>
            <a:r>
              <a:rPr kumimoji="1" lang="ar-SA" altLang="en-US" sz="4000" dirty="0">
                <a:solidFill>
                  <a:schemeClr val="tx1">
                    <a:lumMod val="95000"/>
                    <a:lumOff val="5000"/>
                  </a:schemeClr>
                </a:solidFill>
                <a:cs typeface="Nazanin" pitchFamily="2" charset="-78"/>
                <a:sym typeface="Wingdings 3" panose="05040102010807070707" pitchFamily="18" charset="2"/>
              </a:rPr>
              <a:t>2. خط مشي و اهداف استراتژيك</a:t>
            </a:r>
          </a:p>
          <a:p>
            <a:pPr algn="just"/>
            <a:r>
              <a:rPr kumimoji="1" lang="ar-SA" altLang="en-US" sz="4000" dirty="0">
                <a:solidFill>
                  <a:schemeClr val="tx1">
                    <a:lumMod val="95000"/>
                    <a:lumOff val="5000"/>
                  </a:schemeClr>
                </a:solidFill>
                <a:cs typeface="Nazanin" pitchFamily="2" charset="-78"/>
                <a:sym typeface="Wingdings 3" panose="05040102010807070707" pitchFamily="18" charset="2"/>
              </a:rPr>
              <a:t>3. سازمان، منابع و مستند سازي</a:t>
            </a:r>
          </a:p>
          <a:p>
            <a:pPr algn="just"/>
            <a:r>
              <a:rPr kumimoji="1" lang="ar-SA" altLang="en-US" sz="4000" dirty="0">
                <a:solidFill>
                  <a:schemeClr val="tx1">
                    <a:lumMod val="95000"/>
                    <a:lumOff val="5000"/>
                  </a:schemeClr>
                </a:solidFill>
                <a:cs typeface="Nazanin" pitchFamily="2" charset="-78"/>
                <a:sym typeface="Wingdings 3" panose="05040102010807070707" pitchFamily="18" charset="2"/>
              </a:rPr>
              <a:t>4. ارزيابي و مديريت ريسك</a:t>
            </a:r>
          </a:p>
          <a:p>
            <a:pPr algn="just"/>
            <a:r>
              <a:rPr kumimoji="1" lang="ar-SA" altLang="en-US" sz="4000" dirty="0">
                <a:solidFill>
                  <a:schemeClr val="tx1">
                    <a:lumMod val="95000"/>
                    <a:lumOff val="5000"/>
                  </a:schemeClr>
                </a:solidFill>
                <a:cs typeface="Nazanin" pitchFamily="2" charset="-78"/>
                <a:sym typeface="Wingdings 3" panose="05040102010807070707" pitchFamily="18" charset="2"/>
              </a:rPr>
              <a:t>5. طرحريزي</a:t>
            </a:r>
          </a:p>
          <a:p>
            <a:pPr algn="just"/>
            <a:r>
              <a:rPr kumimoji="1" lang="ar-SA" altLang="en-US" sz="4000" dirty="0">
                <a:solidFill>
                  <a:schemeClr val="tx1">
                    <a:lumMod val="95000"/>
                    <a:lumOff val="5000"/>
                  </a:schemeClr>
                </a:solidFill>
                <a:cs typeface="Nazanin" pitchFamily="2" charset="-78"/>
                <a:sym typeface="Wingdings 3" panose="05040102010807070707" pitchFamily="18" charset="2"/>
              </a:rPr>
              <a:t>6. استقرار و پايش</a:t>
            </a:r>
          </a:p>
          <a:p>
            <a:pPr algn="just"/>
            <a:r>
              <a:rPr kumimoji="1" lang="ar-SA" altLang="en-US" sz="4000" dirty="0">
                <a:solidFill>
                  <a:schemeClr val="tx1">
                    <a:lumMod val="95000"/>
                    <a:lumOff val="5000"/>
                  </a:schemeClr>
                </a:solidFill>
                <a:cs typeface="Nazanin" pitchFamily="2" charset="-78"/>
                <a:sym typeface="Wingdings 3" panose="05040102010807070707" pitchFamily="18" charset="2"/>
              </a:rPr>
              <a:t>7.  مميزي و بررسي مجدد</a:t>
            </a:r>
            <a:endParaRPr kumimoji="1" lang="en-US" sz="4000" dirty="0">
              <a:solidFill>
                <a:schemeClr val="tx1">
                  <a:lumMod val="95000"/>
                  <a:lumOff val="5000"/>
                </a:schemeClr>
              </a:solidFill>
              <a:cs typeface="Nazanin" pitchFamily="2" charset="-78"/>
              <a:sym typeface="Wingdings 3" panose="05040102010807070707" pitchFamily="18" charset="2"/>
            </a:endParaRPr>
          </a:p>
          <a:p>
            <a:endParaRPr lang="fa-IR" dirty="0"/>
          </a:p>
        </p:txBody>
      </p:sp>
    </p:spTree>
    <p:extLst>
      <p:ext uri="{BB962C8B-B14F-4D97-AF65-F5344CB8AC3E}">
        <p14:creationId xmlns:p14="http://schemas.microsoft.com/office/powerpoint/2010/main" val="144844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267</TotalTime>
  <Words>815</Words>
  <Application>Microsoft Office PowerPoint</Application>
  <PresentationFormat>Widescreen</PresentationFormat>
  <Paragraphs>74</Paragraphs>
  <Slides>39</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B Nazanin</vt:lpstr>
      <vt:lpstr>Century Gothic</vt:lpstr>
      <vt:lpstr>Nazanin</vt:lpstr>
      <vt:lpstr>Symbol</vt:lpstr>
      <vt:lpstr>Tahoma</vt:lpstr>
      <vt:lpstr>Times New Roman</vt:lpstr>
      <vt:lpstr>Titr</vt:lpstr>
      <vt:lpstr>Wingdings 2</vt:lpstr>
      <vt:lpstr>Wingdings 3</vt:lpstr>
      <vt:lpstr>Wisp</vt:lpstr>
      <vt:lpstr>به نام خدا</vt:lpstr>
      <vt:lpstr>HSE? </vt:lpstr>
      <vt:lpstr>سيستم مديريت  ايمني، بهداشت و محيط زيست (HSE)</vt:lpstr>
      <vt:lpstr>بهداشت محیط (به انگلیسی: Environmental health) عبارت است از کنترل همه عواملی که اثر سویی بر پایدار ماندن سلامت انسان می‌گذارند. این شامل بیماری‌های زیادی می‌شود که از طریق آب، هوا، مواد غذایی و بسیاری از عوامل محیطی دیگر سلامت انسان را تهدید می‌کنند. بهداشت محیط همچنین دربرگیرنده مطالعه فاکتورهای محیطی مضر برای سلامت انسان و شناخت و پیشگیری و رفع اثرهای ناشی از این عوامل است. </vt:lpstr>
      <vt:lpstr>سيستم مديريتي:</vt:lpstr>
      <vt:lpstr>مزاياي اجرا:</vt:lpstr>
      <vt:lpstr>در چه مرحله اي از پروژه، HSE قابل پياده سازي است؟</vt:lpstr>
      <vt:lpstr>اعضاي تيم اجرايي HSE:</vt:lpstr>
      <vt:lpstr>عناصر سيستم مديريت بهداشت، ايمني و محيط زيست:</vt:lpstr>
      <vt:lpstr>گام هاي اساسي مديريت عوامل بالقوه آسيب رسان:</vt:lpstr>
      <vt:lpstr>انواع آلودگي هاي زيست محيطي:</vt:lpstr>
      <vt:lpstr>PowerPoint Presentation</vt:lpstr>
      <vt:lpstr>جنبه‌های دیگر بهداشت محیط به بهداشت محیط عمومی و حفاظت بهداشت عمومی /حفاظت بهداشت محیط عمومی اشاره می‌کند. بهداشت محیط نباید با حفاظت محیط زیست اشتباه گرفته شود، بهداشت محیط در مورد حفاظت از هر دو محیط طبیعی و انسان ساخت برای سلامت انسان‌ها می‌باشد، در حالیکه، حفاظت از محیط زیست از محیط طبیعی برای حفظ اکوسیستم، محافظت می‌کند.  بهداشت محیط تمام جنبه‌های فیزیکی، شیمیایی و فاکتورهای بیولوژیکی ظاهری افراد و همه فاکتورهای موثر رفتاری را اداره می‌کند. </vt:lpstr>
      <vt:lpstr>خیلی ساده بهداشت محیط عبارتست از: کنترل عوامل محیطی (هوا، آب و خاک) به نحوی که برای انسان و متعلقات آن زیان آور نباشند. </vt:lpstr>
      <vt:lpstr>این موضوع شامل ارزیابی و کنترل فاکتورهای محیطی می‌باشد که بالقوه روی سلامت تاثیر دارند. بهداشت محیط، پیشگیری از بیماری‌ها و حمایت از محیط‌های سالم را هدف خود قرار داده است. این تعریف در مقابل رفتارهای مرتبط با محیط، همچنین رفتارهای مرتبط با محیط اجتماعی و فرهنگی و ژنتیکی قرار نمی‌گیرد. در واقع هدف بهداشت محیط کنترل کلیه عواملی است که بالقوه و بالفعل تاثیرات سویی بر بقاء و سلامتی انسان اعمال می‌کنند.</vt:lpstr>
      <vt:lpstr>یا در تعریفی دیگر :</vt:lpstr>
      <vt:lpstr>مطابق با آیین‌نامه بهداشت محیط مصوب مورخه ۱۳۷۱/۴/۲۴ هیات دولت جمهوری اسلامی ایران و همچنین آیین‌نامه اجرایی قانون اصلاح ماده ۱۳ قانون مواد خوردنی، آشامیدنی، آرایشی و بهداشتی مصوب ۱۳۹۲/۳/۱۸ تعریف «بهداشت محیط» عبارت است از کنترل عواملی از محیط زندگی که به گونه‌ای روی سلامت جسمی، روانی و اجتماعی انسان تاثیر می‌گذارند. برای رسیدن به این هدف، بهره‌گیری اصول مهندسی و دانش زیست‌محیطی به منظور کنترل، اصلاح و بهبود عوامل فیزیکی، شیمیایی و بیولوژیک محیط جهت حفظ و ارتقاء سلامتی و رفاه و آسایش انسان ضرورت می‌یابد.</vt:lpstr>
      <vt:lpstr> در این تعریف به مجموعه‌ای از آب و هوا و خاک و روابط بین آن‌ها و کلیه موجودات زنده «محیط» می‌گویند به طور کلی محیط به مجموعه‌ای از عوامل و شرایط خارجی و تاثیرات وارده ناشی از آن‌ها بر زندگی یک موجود اطلاق می‌گردد. و یا به عبارتی دیگری توازن و تطابقی که باید میان انسان و محیط زیست او وجود داشته باشد تا موجبات بهزیستی جسمی روانی و اجتماعی برای او فراهم شود و پیشگیری از بیماریها بوسیله کنترل و از بین بردن عوامل محیطی که در انتقال و برقراری بیماری موثر هستند مورد نظر است.</vt:lpstr>
      <vt:lpstr>PowerPoint Presentation</vt:lpstr>
      <vt:lpstr>تعریف بهداشت محیط توسط سازمان بهداشت جهانی: ابزار انجام سیاست‌های بهداشت محیط، نظارت و کنترل فعالیت‌ها می‌باشد. همچنین، آنها این نقش‌ها را با ترویج بهبود بخشیدن به پارامترهای محیطی و تشویق استفاده از فن آوری و رفتارهای سازگار با محیط زیست، انجام می‌دهند. آنها پیشرو در توسعه و سیاست‌های جدید می‌باشند. پزشکی محیط زیست به عنوان یک شاخه از پزشکی میدان وسیع تری از بهداشت محیط را در نظر می‌گیرد. این اصطلاحات بطور کامل مشخص نشده‌اند و در بسیاری از کشورهای اروپایی آنها را بجای یکدیگر استفاده می‌کنند. </vt:lpstr>
      <vt:lpstr>  ۱۱ اسفند روز ملی بهداشت محیط در ایران یک فرصت است که اهداف رشته بهداشت محیط و همچنین فعالیت‌هایی که فعالان رشته مهندسی بهداشت محیط انجام داده‌اند به اطلاع مسئولان و مردم رسانده شود. می‌توان از این روز جهت تغییر نگاه مسئولان و جلب توجه بیشتر آنان به اهداف زیست محیطی و بهداشتی بهره برد. می‌توان با بیان راهکارهای کنترل آلودگی هوا، دفع پسماند، جمع‌آوری و تصفیه فاضلاب نظر مردم و مسئولین را جلب کرد. </vt:lpstr>
      <vt:lpstr> ﻃﺒﻖ ﺗﻌﺮﯾﻒ ، ﻣﺤﯿﻂ ﺷﺎﻣﻞ ﻫﻮا ، آب و ﺧﺎک و رواﺑﻂ ﺑﯿﻦ آن ﻫﺎ و ﮐﻠﯿﻪ ﻣﻮﺟﻮدات زﻧﺪه ﻣﯽ  ﺑﺎﺷﺪ. ﺑﺮ اﯾﻦ اﺳﺎس ﻫﺪف " ﺑﻬﺪاﺷﺖ ﻣﺤﯿﻂ " ﮐﻨﺘﺮل ﮐﻠﯿﻪ ﻋﻮاﻣﻠﯽ اﺳﺖ ﮐﻪ ﺑﺎﻟﻘﻮه و ﺑﺎﻟﻔﻌﻞ ﺗﺄﺛﯿﺮات ﺳﻮﯾﯽ ﺑﺮﺑﻘﺎ ، و  ﺳﻼﻣﺘﯽ اﻧﺴﺎن اﻋﻤﺎل ﻣﯽ ﮐﻨﻨﺪ . ﺑﯿﻤﺎری ﻫﺎی ﺑﺴﯿﺎری ﺑﺎ ﻋﻮاﻣﻞ ﮔﻮﻧﺎﮔﻮن اﻋﻢ از ﺑﯿﻮﻟﻮژﯾﮏ و ﺷﯿﻤﯿﺎﯾﯽ از ﻃﺮﯾﻖ آب ،  ﻫﻮا ، ﻣﻮاد ﻏﺬاﯾﯽ و ﺑﺴﯿﺎری از ﻋﻮاﻣﻞ ﻣﺤﯿﻄﯽ دﯾﮕﺮﺳﻼﻣﺘﯽ اﻧﺴﺎن را ﺗﻬﺪﯾﺪ ﻣﯽ ﻧﻤﺎﯾﻨﺪ . راﻫﺒﺮد اﺳﺎﺳﯽ ﺑﻬﺪاﺷﺖ  ﻣﺤﯿﻂ در ﻣﻬﺎر اﯾﻦ ﺑﯿﻤﺎرﯾﻬﺎ ،ﮐﻨﺘﺮل ﻣﻨﺒﻊ ﺑﯿﻤﺎری ، ﻧﺤﻮه ﺳﺮاﯾﺖ و ﺗﺎﻣﯿﻦ ﺷﺮاﯾﻄﯽ اﺳﺖ ﮐﻪ ﺳﻼﻣﺖ ﻓﺮد را اﻓﺰاﯾﺶ  دﻫﺪ. </vt:lpstr>
      <vt:lpstr>PowerPoint Presentation</vt:lpstr>
      <vt:lpstr>ﻓﻌﺎﻟﯿﺖ ﻫﺎی ﺑﻬﺪاﺷﺖ ﻣﺤﯿﻂ ﺑﺴﯿﺎر ﮔﺴﺘﺮده و ﻣﺘﻨﻮع ﺑﻮده و ﺑﺮﻧﺎﻣﻪ ﻫﺎی ﻣﺨﺘﻠﻔﯽ اﻋﻢ از ﻋﻤﻠﯿﺎت ﻣﻬﻨﺪﺳﯽ ،  ﻓﻌﺎﻟﯿﺖ ﻫﺎی آﻣﻮزﺷﯽ و ﭘﮋوﻫﺸﯽ ، اﻗﺪاﻣﺎت اﺻﻼﺣﯽ ، ﮐﺎرﻫﺎی ﺳﺘﺎد ی و ﻣﺪﯾﺮﯾﺘﯽ و ﻏﯿﺮه را ﺷﺎﻣﻞ ﻣﯽ ﮔﺮدد . ﺑﺮﺧﯽ از  ﻣﻬﻤﺘﺮﯾﻦ ﺑﺮﻧﺎﻣﻪ ﺑﻬﺪاﺷﺖ ﻣﺤﯿﻂ ﻋﺒﺎرﺗﻨﺪ از : ﭘﯿﺸﮕﯿﺮی از ﺑﺮوز ﺳﻮاﻧﺢ و ﺣﻮادث ، ﮐﻨﺘﺮل آﻟﻮدﮔﯽ ﻫﻮا ، ﭘﯿﺸﮕﯿﺮی از  ﺑﯿﻤﺎرﯾﻬﺎی واﮔﯿﺮ ، ﺑﻬﺪاﺷﺖ ﻣﺤﯿﻂ در ﻣﻮارد اﺿﻄﺮاری ، ﻧﻈﺎرت ﺑﻬﺪاﺷﺘﯽ ﺑﺮ ﺗﻬﯿﻪ ، ﺗﻮزﯾﻊ و ﻓﺮاورش ﻣﻮاد ﻏﺬاﯾﯽ ،  ﮐﻨﺘﺮل ﺑﯿﻤﺎرﯾﻬﺎی ﻧﺎﺷﯽ از ﻣﻮاد ﻏﺬاﯾﯽ و ﻣﺴﻤﻮﻣﯿﺖ ﻫﺎ ، ﮐﻨﺘﺮل ﻣﻮاد زاﯾﺪ ﺧﻄﺮﻧﺎک ، ﺑﻬﺪاﺷﺖ ﻣﺴﮑﻦ ، ﺣﻔﻆ ﺳﻼﻣﺘﯽ  در ﻣﺤﯿﻂ ﻫﺎی ﺑﺴﺘﻪ ، ﮐﻨﺘﺮل ﺣﺸﺮات و ﺟﻮﻧﺪﮔﺎن ، ﺑﻬﺪاﺷﺖ اﻣﺎﮐﻦ ﻋﻤﻮﻣﯽ و....</vt:lpstr>
      <vt:lpstr>PowerPoint Presentation</vt:lpstr>
      <vt:lpstr> از دﯾﺪﮔﺎه ﮐﺎرﺑﺮدی ﻧﯿﺰ ﻣﯽ ﺗﻮان ﺑﻬﺪاﺷﺖ ﻣﺤﯿﻂ را ﺑﺪﯾﻦ ﺷﺮح ﺗﻌﺮﯾﻒ ﮐﺮد : " ﺑﻬﺪاﺷﺖ ﻣﺤﯿﻂ ﺗﮑﻮﯾﻦ ﻧﻈﻢ ﯾﺎﻓﺘﻪ ، ارﺗﻘﺎء و اﺟﺮای ﻣﻌﯿﺎرﻫﺎﯾﯽ اﺳﺖ ﮐﻪ ﺷﺮاﯾﻂ ﺧﺎرﺟﯽ ﻣﺴﺒﺐ ﺑﯿﻤﺎری ،  ﻧﺎﺗﻮاﻧﯽ و ﺳﻠﺐ آﺳﺎﯾﺶ از اﻧﺴﺎن را ﮐﻨﺘﺮل ﻣﯽ ﮐﻨﻨﺪ در اﯾﻦ ﻣﺠﻤﻮﻋﻪ ﻣﻌﯿﺎرﻫﺎی ﺳﺎﺧﺘﺎر ﯾﺎﻓﺘﻪ ﻋﻼوه ﺑﺮ ﺣﻔﻆ ﺳﻼﻣﺖ و  اﯾﻤﻨﯽ ، ﺟﻨﺒﻪ ﻫﺎی زﯾﺒﺎﯾﯽ ﺷﻨﺎﺧﺘﯽ ﻧﯿﺰ ﻣﺘﻨﺎﺳﺐ ﺑﺎ ﻧﯿﺎزﻫﺎ و اﻧﺘﻈﺎرات ﺟﺎﻣﻌﻪ ﻫﺪف ﮔﻨﺠﺎﻧﺪه ﻣﯽ ﺷﻮد. </vt:lpstr>
      <vt:lpstr> ﺑﺮاﯾﻦ ا ﺳﺎس ﻣﻬﻤﺘﺮﯾﻦ ﻫﺪف ﺑﻬﺪاﺷﺖ ﻣﺤﯿﻂ ، ﻣﻄﺎﻟﻌﻪ ﻋﻮاﻣﻞ ﻣﺤﯿﻄﯽ ﻣﻀﺮ ﺑﺮای ﺳﻼﻣﺘﯽ اﻧﺴﺎن و ﺗﺸﺨﯿﺺ  و ﭘﯿﺸﮕﯿﺮی ، رﻓﻊ و ﮐﻨﺘﺮل اﺛﺮات ﺳﻮء ﻧﺎﺷﯽ از اﯾﻦ ﻋﻮاﻣﻞ ﺗﻠﻘﯽ ﻣﯽ ﮔﺮدد . ﺑﻬﺪاﺷﺖ ﻣﺤﯿﻂ ﺑﻪ ﻃﻮر ﻣﻮﮐّﺪ ﺳﻼﻣﺘﯽ  اﻧﺴﺎن و ﺑﻬﺪاﺷﺖ ﻣﺮدم را ﺑﻪ ﻋﻨﻮان ﻫﺪف اﺻﻠﯽ ﭘﯿﮕﯿﺮی ﻣﯽ ﮐﻨﺪ و ﮐﯿﻔﯿﺖ ﻣﺤﯿﻂ و ﺣﻔﻆ ﺳﻼمتی اﮐﻮﺳﯿﺴﺘﻢ ﻫﺎ را ﺑﻪ  ﻃﻮر ﻏﯿﺮ ﻣﺴﺘﻘﯿﻢ ﻣﻮرد ﺗﻮﺟﻪ ﻗﺮار ﻣﯽ دﻫﺪ.</vt:lpstr>
      <vt:lpstr> ﺑﺮ اﯾﻦ اﺳﺎس ﻣﯽ ﺗﻮان اﺻﻠﯽ ﺗﺮﯾﻦ ﻣﺤﻮرﻫﺎی ﻓﻌﺎﻟﯿﺖ ﺑﻬﺪاﺷﺖ ﻣﺤﯿﻂ را ﺑﻪ ﺻﻮرت زﯾﺮ ﺑﯿﺎن ﻧﻤﻮد.  • ﺑﺮرﺳﯽ و ﺗﻌﯿﯿﻦ ﻣﮑﺎﻧﯿﺴﻤﻬﺎی ﺑﯿﻤﺎری ﻫﺎی ﻣﻨﺘﻘﻠﻪ ﺗﻮﺳﻂ ﻣﺤﯿﻂ و ﻧﺤﻮه ﭘﯿﺸﮕﯿﺮی و ﮐﻨﺘﺮل آﻧﻬﺎ  • ﺗﺄﻣﯿﻦ آب و ﻣﻮاد ﻏﺬاﯾﯽ ﺳﺎﻟﻢ  • ﺗﺼﻔﯿﻪ و دﻓﻊ ﺑﻬﺪاﺷﺘﯽ ﻓﺎﺿﻼﺑﻬﺎ  • دﻓﻊ و ﺗﺼﻔﯿﻪ ﻣﻮاد زاﯾﺪ ﺟﺎﻣﺪ و ﺳﻤﯽ اﻣﻮر HSE ﺷﺮﮐﺖ ﻣﻠﯽﺻﻨﺎیع پتروشیمی • ﮐﺎﻫﺶ آﻟﻮدﮔﯽ ﻫﻮا ، آب ، ﻣﻮاد ﻏﺬاﯾﯽ و ﺻﺪا  و موارد بیشمار دیگر...</vt:lpstr>
      <vt:lpstr>اﻣﺮوزه ﺟﻬﺖ ﺗﺤﻘﻖ اﻫﺪاف ﺑﻬﺪاﺷﺖ ﻣﺤﯿﻂ ﺻﺮﻓﺎ ﻧﻤﯽ ﺗﻮان ﺑﻪ ﺗﻮان ﻓﮑﺮی و اﺟﺮاﯾﯽ ﻣﺘﺨﺼﺼﯿﻦ اﯾﻦ رﺷﺘﻪ  ﻣﺘّﮑﯽ ﺑﻮد . ﺣﻞ ﻣﺸﮑﻼت ﺑﻬﺪاﺷﺖ ﻣﺤﯿﻂ در ﭼﻬﺎر ﭼﻮب ﺷﺮاﯾﻂ ﮐ ﻨﻮﻧﯽ و آﺗﯽ ، ﻧﯿﺎزﻣﻨﺪ ﻣﺸﺎرﮐﺖ ﺳﺎﯾﺮ ﮔﺮوﻫﻬﺎی  ﺗﺨﺼﺼﯽ ( ﺑﺎ ﻣﻬﺎرﺗﻬﺎ و ﺗﺨﺼﺼﻬﺎﯾﯽ ﺑﻪ ﻏﯿﺮ از ﺑﻬﺪاﺷﺖ ﻣﺤﯿﻂ ) و ﻫﻤﭽﻨﯿﻦ دﺧﺎﻟﺖ ﻓﻌﺎل و ﻫﻤﮑﺎری اﻗﺸﺎر ﻣﺨﺘﻠﻒ  ﻣﺮدم اﺳﺖ. </vt:lpstr>
      <vt:lpstr> نگرانی‌های بهداشت محیط شامل موارد زیر می‌باشد:</vt:lpstr>
      <vt:lpstr>*مسکن، از جمله کاهش خانه‌های استاندارد و بازرسی از زندان‌ها و زندانیان. *ایمنی غذا شامل کشاورزی، حمل و نقل، پروسه تهیه غذا، عمده فروشی و خرده فروشی و فروش. *قرار گرفتن در معرض مواد شیمیایی سمی که ممکن است در محصولات مصرفی، مسکن، محل‌های کار، هوا، آب و خاک وجود داشته باشند. *کنترل حامل ها و حیوانات دیگر که ممکن است عوامل بیماریزا را انتقال دهند از جمله : پشه ها،جوندگان،مگسها وسوسکها.</vt:lpstr>
      <vt:lpstr>*مدیریت مواد زائد جامد، از جمله محل‌های دفن زباله، امکانات بازیافت، کود دادن و ایستگاه‌های انتقال زباله‌های جامد. *آب سالم و پیشگیری از بیماریهای آبهای تفریحی از جمله استخرهای شنا، چشمه‌های معدنی، اقیانوسها و حمام های آب شیرین.   *کنترول آلودگیهای صوتی وبهداشت محیط کار. *مدیریت مواد خطرناک زیستی، از جمله مدیریت زباله‌های خطرناک، بازسازی مکان‌های آلوده، جلوگیری از نشت مخازن ذخیره زیرزمینی، جلوگیری از انتشار مواد خطرناک به محیط زیست. </vt:lpstr>
      <vt:lpstr>PowerPoint Presentation</vt:lpstr>
      <vt:lpstr>بر اساس برآوردهای اخیر، حدود ۵ تا ۱۰ درصد از ناتوانی تعدیل سال‌های زندگی (بار استئوپروز) به علت عوامل زیست محیطی در اروپا می‌باشد. تاکنون مهمترین عامل آلودگی هوای شهری، ذرات ریز معلق در هوا می‌باشند. به طور مشابه، تماس‌های محیطی برای ۴٫۹ میلیون (۸٫۷٪) مرگ و میر و ۸۶ میلیون بار استئوپروز در سطح جهانی، تخمین زده شده است. </vt:lpstr>
      <vt:lpstr>با توجه به اعلام فدراسیون بین‌المللی بهداشت محیط، ۲۶ سپتامبر برابر ۴ مهر هر سال به عنوان «روز جهانی بهداشت محیط» نامیده شده است. </vt:lpstr>
      <vt:lpstr>PowerPoint Presentation</vt:lpstr>
      <vt:lpstr> شناسایی عوامل مواجه مشترک با سلامت می‌تواند به درک بهتر مطالعات سم شناسی کمک کند یا در ارزیابی میزان خطر استفاده شود، خواه، سطح فعلی در معرض قرار گرفتن با این عوامل از سطح توصیه شده تجاوز کند. علم آسیب پذیری یک مزیت نسبت به تعیین دقیق کمیت یک ماده شیمیایی خاص در معرض دارد، اما این موضوع نمی‌تواند مثل اپیدمیولوژی یا سم شناسی، برای هر اطلاعاتی در مورد سلامت، عمومیت داشته باشد.</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Farzad Adeli</dc:creator>
  <cp:lastModifiedBy>Farzad Adeli</cp:lastModifiedBy>
  <cp:revision>32</cp:revision>
  <dcterms:created xsi:type="dcterms:W3CDTF">2016-04-17T13:34:35Z</dcterms:created>
  <dcterms:modified xsi:type="dcterms:W3CDTF">2016-05-10T19:11:11Z</dcterms:modified>
</cp:coreProperties>
</file>